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324" r:id="rId2"/>
    <p:sldId id="443" r:id="rId3"/>
    <p:sldId id="340" r:id="rId4"/>
    <p:sldId id="389" r:id="rId5"/>
    <p:sldId id="390" r:id="rId6"/>
    <p:sldId id="341" r:id="rId7"/>
    <p:sldId id="343" r:id="rId8"/>
    <p:sldId id="439" r:id="rId9"/>
    <p:sldId id="440" r:id="rId10"/>
    <p:sldId id="344" r:id="rId11"/>
    <p:sldId id="345" r:id="rId12"/>
    <p:sldId id="441" r:id="rId13"/>
    <p:sldId id="347" r:id="rId14"/>
    <p:sldId id="350" r:id="rId15"/>
    <p:sldId id="348" r:id="rId16"/>
    <p:sldId id="349" r:id="rId17"/>
    <p:sldId id="351" r:id="rId18"/>
    <p:sldId id="352" r:id="rId19"/>
    <p:sldId id="361" r:id="rId20"/>
    <p:sldId id="362" r:id="rId21"/>
    <p:sldId id="363" r:id="rId22"/>
    <p:sldId id="353" r:id="rId23"/>
    <p:sldId id="368" r:id="rId24"/>
    <p:sldId id="369" r:id="rId25"/>
    <p:sldId id="370" r:id="rId26"/>
    <p:sldId id="371" r:id="rId27"/>
    <p:sldId id="372" r:id="rId28"/>
    <p:sldId id="442" r:id="rId29"/>
    <p:sldId id="373" r:id="rId30"/>
    <p:sldId id="444" r:id="rId31"/>
    <p:sldId id="421" r:id="rId32"/>
    <p:sldId id="437" r:id="rId33"/>
  </p:sldIdLst>
  <p:sldSz cx="9144000" cy="6858000" type="screen4x3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3232F1"/>
    <a:srgbClr val="323296"/>
    <a:srgbClr val="CC3300"/>
    <a:srgbClr val="003300"/>
    <a:srgbClr val="FFFFFF"/>
    <a:srgbClr val="51C1C1"/>
    <a:srgbClr val="339966"/>
    <a:srgbClr val="C0C0C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15" autoAdjust="0"/>
    <p:restoredTop sz="81619" autoAdjust="0"/>
  </p:normalViewPr>
  <p:slideViewPr>
    <p:cSldViewPr>
      <p:cViewPr varScale="1">
        <p:scale>
          <a:sx n="130" d="100"/>
          <a:sy n="130" d="100"/>
        </p:scale>
        <p:origin x="5232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8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an Chen" userId="aed4278f-f066-4586-81d3-daedb6f80e24" providerId="ADAL" clId="{259EF7B2-12A5-44CC-BB1D-24CB5E5C50CD}"/>
    <pc:docChg chg="undo redo custSel addSld modSld sldOrd">
      <pc:chgData name="Xinan Chen" userId="aed4278f-f066-4586-81d3-daedb6f80e24" providerId="ADAL" clId="{259EF7B2-12A5-44CC-BB1D-24CB5E5C50CD}" dt="2025-03-03T03:12:44.617" v="689" actId="1076"/>
      <pc:docMkLst>
        <pc:docMk/>
      </pc:docMkLst>
      <pc:sldChg chg="modSp">
        <pc:chgData name="Xinan Chen" userId="aed4278f-f066-4586-81d3-daedb6f80e24" providerId="ADAL" clId="{259EF7B2-12A5-44CC-BB1D-24CB5E5C50CD}" dt="2025-03-03T03:07:41.263" v="628" actId="20577"/>
        <pc:sldMkLst>
          <pc:docMk/>
          <pc:sldMk cId="0" sldId="324"/>
        </pc:sldMkLst>
        <pc:spChg chg="mod">
          <ac:chgData name="Xinan Chen" userId="aed4278f-f066-4586-81d3-daedb6f80e24" providerId="ADAL" clId="{259EF7B2-12A5-44CC-BB1D-24CB5E5C50CD}" dt="2025-03-03T03:07:41.263" v="628" actId="20577"/>
          <ac:spMkLst>
            <pc:docMk/>
            <pc:sldMk cId="0" sldId="324"/>
            <ac:spMk id="8" creationId="{00000000-0000-0000-0000-000000000000}"/>
          </ac:spMkLst>
        </pc:spChg>
        <pc:spChg chg="mod">
          <ac:chgData name="Xinan Chen" userId="aed4278f-f066-4586-81d3-daedb6f80e24" providerId="ADAL" clId="{259EF7B2-12A5-44CC-BB1D-24CB5E5C50CD}" dt="2025-03-03T01:30:51.740" v="1" actId="20577"/>
          <ac:spMkLst>
            <pc:docMk/>
            <pc:sldMk cId="0" sldId="324"/>
            <ac:spMk id="4101" creationId="{00000000-0000-0000-0000-000000000000}"/>
          </ac:spMkLst>
        </pc:spChg>
      </pc:sldChg>
      <pc:sldChg chg="modSp">
        <pc:chgData name="Xinan Chen" userId="aed4278f-f066-4586-81d3-daedb6f80e24" providerId="ADAL" clId="{259EF7B2-12A5-44CC-BB1D-24CB5E5C50CD}" dt="2025-03-03T01:33:08.776" v="83" actId="113"/>
        <pc:sldMkLst>
          <pc:docMk/>
          <pc:sldMk cId="2089836916" sldId="341"/>
        </pc:sldMkLst>
        <pc:spChg chg="mod">
          <ac:chgData name="Xinan Chen" userId="aed4278f-f066-4586-81d3-daedb6f80e24" providerId="ADAL" clId="{259EF7B2-12A5-44CC-BB1D-24CB5E5C50CD}" dt="2025-03-03T01:33:08.776" v="83" actId="113"/>
          <ac:spMkLst>
            <pc:docMk/>
            <pc:sldMk cId="2089836916" sldId="341"/>
            <ac:spMk id="7" creationId="{00000000-0000-0000-0000-000000000000}"/>
          </ac:spMkLst>
        </pc:spChg>
      </pc:sldChg>
      <pc:sldChg chg="modSp">
        <pc:chgData name="Xinan Chen" userId="aed4278f-f066-4586-81d3-daedb6f80e24" providerId="ADAL" clId="{259EF7B2-12A5-44CC-BB1D-24CB5E5C50CD}" dt="2025-03-03T01:46:35.747" v="114" actId="113"/>
        <pc:sldMkLst>
          <pc:docMk/>
          <pc:sldMk cId="251178524" sldId="347"/>
        </pc:sldMkLst>
        <pc:spChg chg="mod">
          <ac:chgData name="Xinan Chen" userId="aed4278f-f066-4586-81d3-daedb6f80e24" providerId="ADAL" clId="{259EF7B2-12A5-44CC-BB1D-24CB5E5C50CD}" dt="2025-03-03T01:46:35.747" v="114" actId="113"/>
          <ac:spMkLst>
            <pc:docMk/>
            <pc:sldMk cId="251178524" sldId="347"/>
            <ac:spMk id="7" creationId="{00000000-0000-0000-0000-000000000000}"/>
          </ac:spMkLst>
        </pc:spChg>
      </pc:sldChg>
      <pc:sldChg chg="modSp">
        <pc:chgData name="Xinan Chen" userId="aed4278f-f066-4586-81d3-daedb6f80e24" providerId="ADAL" clId="{259EF7B2-12A5-44CC-BB1D-24CB5E5C50CD}" dt="2025-03-03T02:43:44.796" v="116" actId="113"/>
        <pc:sldMkLst>
          <pc:docMk/>
          <pc:sldMk cId="3176269671" sldId="373"/>
        </pc:sldMkLst>
        <pc:spChg chg="mod">
          <ac:chgData name="Xinan Chen" userId="aed4278f-f066-4586-81d3-daedb6f80e24" providerId="ADAL" clId="{259EF7B2-12A5-44CC-BB1D-24CB5E5C50CD}" dt="2025-03-03T02:43:44.796" v="116" actId="113"/>
          <ac:spMkLst>
            <pc:docMk/>
            <pc:sldMk cId="3176269671" sldId="373"/>
            <ac:spMk id="232451" creationId="{00000000-0000-0000-0000-000000000000}"/>
          </ac:spMkLst>
        </pc:spChg>
      </pc:sldChg>
      <pc:sldChg chg="modSp">
        <pc:chgData name="Xinan Chen" userId="aed4278f-f066-4586-81d3-daedb6f80e24" providerId="ADAL" clId="{259EF7B2-12A5-44CC-BB1D-24CB5E5C50CD}" dt="2025-03-03T01:42:25.590" v="84"/>
        <pc:sldMkLst>
          <pc:docMk/>
          <pc:sldMk cId="313941218" sldId="441"/>
        </pc:sldMkLst>
        <pc:spChg chg="mod">
          <ac:chgData name="Xinan Chen" userId="aed4278f-f066-4586-81d3-daedb6f80e24" providerId="ADAL" clId="{259EF7B2-12A5-44CC-BB1D-24CB5E5C50CD}" dt="2025-03-03T01:42:25.590" v="84"/>
          <ac:spMkLst>
            <pc:docMk/>
            <pc:sldMk cId="313941218" sldId="441"/>
            <ac:spMk id="5" creationId="{9376CE5B-8B46-7446-A06B-AED98CD252C0}"/>
          </ac:spMkLst>
        </pc:spChg>
      </pc:sldChg>
      <pc:sldChg chg="modSp">
        <pc:chgData name="Xinan Chen" userId="aed4278f-f066-4586-81d3-daedb6f80e24" providerId="ADAL" clId="{259EF7B2-12A5-44CC-BB1D-24CB5E5C50CD}" dt="2025-03-03T01:32:11.516" v="79" actId="113"/>
        <pc:sldMkLst>
          <pc:docMk/>
          <pc:sldMk cId="3375385684" sldId="443"/>
        </pc:sldMkLst>
        <pc:spChg chg="mod">
          <ac:chgData name="Xinan Chen" userId="aed4278f-f066-4586-81d3-daedb6f80e24" providerId="ADAL" clId="{259EF7B2-12A5-44CC-BB1D-24CB5E5C50CD}" dt="2025-03-03T01:32:11.516" v="79" actId="113"/>
          <ac:spMkLst>
            <pc:docMk/>
            <pc:sldMk cId="3375385684" sldId="443"/>
            <ac:spMk id="6" creationId="{0EE43A0E-217E-3040-8DBD-AF6431F50DB9}"/>
          </ac:spMkLst>
        </pc:spChg>
      </pc:sldChg>
      <pc:sldChg chg="addSp delSp modSp add ord">
        <pc:chgData name="Xinan Chen" userId="aed4278f-f066-4586-81d3-daedb6f80e24" providerId="ADAL" clId="{259EF7B2-12A5-44CC-BB1D-24CB5E5C50CD}" dt="2025-03-03T03:12:44.617" v="689" actId="1076"/>
        <pc:sldMkLst>
          <pc:docMk/>
          <pc:sldMk cId="1333230148" sldId="444"/>
        </pc:sldMkLst>
        <pc:spChg chg="add del mod">
          <ac:chgData name="Xinan Chen" userId="aed4278f-f066-4586-81d3-daedb6f80e24" providerId="ADAL" clId="{259EF7B2-12A5-44CC-BB1D-24CB5E5C50CD}" dt="2025-03-03T02:56:49.334" v="282" actId="478"/>
          <ac:spMkLst>
            <pc:docMk/>
            <pc:sldMk cId="1333230148" sldId="444"/>
            <ac:spMk id="2" creationId="{CAD5B5DE-B567-4035-BF5F-37B84D794A2D}"/>
          </ac:spMkLst>
        </pc:spChg>
        <pc:spChg chg="mod">
          <ac:chgData name="Xinan Chen" userId="aed4278f-f066-4586-81d3-daedb6f80e24" providerId="ADAL" clId="{259EF7B2-12A5-44CC-BB1D-24CB5E5C50CD}" dt="2025-03-03T02:46:18.637" v="150" actId="20577"/>
          <ac:spMkLst>
            <pc:docMk/>
            <pc:sldMk cId="1333230148" sldId="444"/>
            <ac:spMk id="6" creationId="{00000000-0000-0000-0000-000000000000}"/>
          </ac:spMkLst>
        </pc:spChg>
        <pc:spChg chg="mod">
          <ac:chgData name="Xinan Chen" userId="aed4278f-f066-4586-81d3-daedb6f80e24" providerId="ADAL" clId="{259EF7B2-12A5-44CC-BB1D-24CB5E5C50CD}" dt="2025-03-03T03:08:01.312" v="635" actId="20577"/>
          <ac:spMkLst>
            <pc:docMk/>
            <pc:sldMk cId="1333230148" sldId="444"/>
            <ac:spMk id="7" creationId="{00000000-0000-0000-0000-000000000000}"/>
          </ac:spMkLst>
        </pc:spChg>
        <pc:spChg chg="add mod">
          <ac:chgData name="Xinan Chen" userId="aed4278f-f066-4586-81d3-daedb6f80e24" providerId="ADAL" clId="{259EF7B2-12A5-44CC-BB1D-24CB5E5C50CD}" dt="2025-03-03T03:12:44.617" v="689" actId="1076"/>
          <ac:spMkLst>
            <pc:docMk/>
            <pc:sldMk cId="1333230148" sldId="444"/>
            <ac:spMk id="8" creationId="{7B4F6388-33D4-42D8-95CA-D1DAE3687F3B}"/>
          </ac:spMkLst>
        </pc:spChg>
        <pc:picChg chg="add mod modCrop">
          <ac:chgData name="Xinan Chen" userId="aed4278f-f066-4586-81d3-daedb6f80e24" providerId="ADAL" clId="{259EF7B2-12A5-44CC-BB1D-24CB5E5C50CD}" dt="2025-03-03T03:05:33.661" v="610" actId="1076"/>
          <ac:picMkLst>
            <pc:docMk/>
            <pc:sldMk cId="1333230148" sldId="444"/>
            <ac:picMk id="3074" creationId="{1B590E91-14FC-4AA8-9A4C-F055F127B960}"/>
          </ac:picMkLst>
        </pc:picChg>
      </pc:sldChg>
    </pc:docChg>
  </pc:docChgLst>
  <pc:docChgLst>
    <pc:chgData name="Ruibin BAI" userId="1a9537ce-a274-439b-bc52-99c0137411da" providerId="ADAL" clId="{68767DA3-4026-0C46-8E2E-1D01782C274D}"/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GB" altLang="zh-CN"/>
          </a:p>
        </p:txBody>
      </p:sp>
      <p:sp>
        <p:nvSpPr>
          <p:cNvPr id="1167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GB" altLang="zh-CN"/>
          </a:p>
        </p:txBody>
      </p:sp>
      <p:sp>
        <p:nvSpPr>
          <p:cNvPr id="1167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GB" altLang="zh-CN"/>
          </a:p>
        </p:txBody>
      </p:sp>
      <p:sp>
        <p:nvSpPr>
          <p:cNvPr id="1167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D0AD0CD0-4F12-4F8D-9CE1-8E0B50CA6B9A}" type="slidenum">
              <a:rPr lang="en-GB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39661336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GB" altLang="zh-CN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GB" altLang="zh-CN"/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zh-CN" noProof="0"/>
              <a:t>Click to edit Master text styles</a:t>
            </a:r>
          </a:p>
          <a:p>
            <a:pPr lvl="1"/>
            <a:r>
              <a:rPr lang="en-GB" altLang="zh-CN" noProof="0"/>
              <a:t>Second level</a:t>
            </a:r>
          </a:p>
          <a:p>
            <a:pPr lvl="2"/>
            <a:r>
              <a:rPr lang="en-GB" altLang="zh-CN" noProof="0"/>
              <a:t>Third level</a:t>
            </a:r>
          </a:p>
          <a:p>
            <a:pPr lvl="3"/>
            <a:r>
              <a:rPr lang="en-GB" altLang="zh-CN" noProof="0"/>
              <a:t>Fourth level</a:t>
            </a:r>
          </a:p>
          <a:p>
            <a:pPr lvl="4"/>
            <a:r>
              <a:rPr lang="en-GB" altLang="zh-CN" noProof="0"/>
              <a:t>Fifth level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GB" altLang="zh-CN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E5AA0617-7C02-4093-954E-F1EB4549C4AA}" type="slidenum">
              <a:rPr lang="en-GB" altLang="zh-CN"/>
              <a:pPr>
                <a:defRPr/>
              </a:pPr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12830815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CN" dirty="0"/>
              <a:t>hen designing algorithms, it is extremely important to have appropriate data structures.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AA0617-7C02-4093-954E-F1EB4549C4AA}" type="slidenum">
              <a:rPr lang="en-GB" altLang="zh-CN" smtClean="0"/>
              <a:pPr>
                <a:defRPr/>
              </a:pPr>
              <a:t>4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4012894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Can you work out the code for best descent local search?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AA0617-7C02-4093-954E-F1EB4549C4AA}" type="slidenum">
              <a:rPr lang="en-GB" altLang="zh-CN" smtClean="0"/>
              <a:pPr>
                <a:defRPr/>
              </a:pPr>
              <a:t>5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1718020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AA0617-7C02-4093-954E-F1EB4549C4AA}" type="slidenum">
              <a:rPr lang="en-GB" altLang="zh-CN" smtClean="0"/>
              <a:pPr>
                <a:defRPr/>
              </a:pPr>
              <a:t>6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1852786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Steel industry is a pillar industry in any big country.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AA0617-7C02-4093-954E-F1EB4549C4AA}" type="slidenum">
              <a:rPr lang="en-GB" altLang="zh-CN" smtClean="0"/>
              <a:pPr>
                <a:defRPr/>
              </a:pPr>
              <a:t>10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2713989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AA0617-7C02-4093-954E-F1EB4549C4AA}" type="slidenum">
              <a:rPr lang="en-GB" altLang="zh-CN" smtClean="0"/>
              <a:pPr>
                <a:defRPr/>
              </a:pPr>
              <a:t>30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154560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Verdana" pitchFamily="34" charset="0"/>
              </a:defRPr>
            </a:lvl1pPr>
            <a:lvl2pPr>
              <a:defRPr>
                <a:latin typeface="Verdana" pitchFamily="34" charset="0"/>
              </a:defRPr>
            </a:lvl2pPr>
            <a:lvl3pPr>
              <a:defRPr>
                <a:latin typeface="Verdana" pitchFamily="34" charset="0"/>
              </a:defRPr>
            </a:lvl3pPr>
            <a:lvl4pPr>
              <a:defRPr>
                <a:latin typeface="Verdana" pitchFamily="34" charset="0"/>
              </a:defRPr>
            </a:lvl4pPr>
            <a:lvl5pPr>
              <a:defRPr>
                <a:latin typeface="Verdana" pitchFamily="34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BC51C5-6A51-417D-95E0-B5BEB324FC04}" type="slidenum">
              <a:rPr lang="en-GB" altLang="zh-CN"/>
              <a:pPr>
                <a:defRPr/>
              </a:pPr>
              <a:t>‹#›</a:t>
            </a:fld>
            <a:endParaRPr lang="en-GB" altLang="zh-CN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528" y="1268760"/>
            <a:ext cx="4183385" cy="4814540"/>
          </a:xfr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  <a:lvl2pPr>
              <a:defRPr>
                <a:latin typeface="Verdana"/>
                <a:cs typeface="Verdana"/>
              </a:defRPr>
            </a:lvl2pPr>
            <a:lvl3pPr>
              <a:defRPr>
                <a:latin typeface="Verdana"/>
                <a:cs typeface="Verdana"/>
              </a:defRPr>
            </a:lvl3pPr>
            <a:lvl4pPr>
              <a:defRPr>
                <a:latin typeface="Verdana"/>
                <a:cs typeface="Verdana"/>
              </a:defRPr>
            </a:lvl4pPr>
            <a:lvl5pPr>
              <a:defRPr>
                <a:latin typeface="Verdana"/>
                <a:cs typeface="Verdana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0" y="1268760"/>
            <a:ext cx="4125913" cy="4824536"/>
          </a:xfr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  <a:lvl2pPr>
              <a:defRPr>
                <a:latin typeface="Verdana"/>
                <a:cs typeface="Verdana"/>
              </a:defRPr>
            </a:lvl2pPr>
            <a:lvl3pPr>
              <a:defRPr>
                <a:latin typeface="Verdana"/>
                <a:cs typeface="Verdana"/>
              </a:defRPr>
            </a:lvl3pPr>
            <a:lvl4pPr>
              <a:defRPr>
                <a:latin typeface="Verdana"/>
                <a:cs typeface="Verdana"/>
              </a:defRPr>
            </a:lvl4pPr>
            <a:lvl5pPr>
              <a:defRPr>
                <a:latin typeface="Verdana"/>
                <a:cs typeface="Verdana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2123976" y="6337300"/>
            <a:ext cx="5040312" cy="47625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3661D5-87BF-45CA-972D-85C1C12738FE}" type="slidenum">
              <a:rPr lang="en-GB" altLang="zh-CN"/>
              <a:pPr>
                <a:defRPr/>
              </a:pPr>
              <a:t>‹#›</a:t>
            </a:fld>
            <a:endParaRPr lang="en-GB" altLang="zh-CN" dirty="0"/>
          </a:p>
        </p:txBody>
      </p:sp>
      <p:sp>
        <p:nvSpPr>
          <p:cNvPr id="9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908720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10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251520" y="72007"/>
            <a:ext cx="8712968" cy="7647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latin typeface="Verdana"/>
                <a:cs typeface="Verdana"/>
              </a:defRPr>
            </a:lvl1pPr>
          </a:lstStyle>
          <a:p>
            <a:pPr lvl="0"/>
            <a:r>
              <a:rPr lang="en-GB" altLang="zh-CN" dirty="0"/>
              <a:t>Click to edit Master title style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908720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627313" y="6337300"/>
            <a:ext cx="504031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smtClean="0">
                <a:ea typeface="宋体" pitchFamily="2" charset="-122"/>
              </a:defRPr>
            </a:lvl1pPr>
          </a:lstStyle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885113" y="6337300"/>
            <a:ext cx="10080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1" smtClean="0">
                <a:ea typeface="宋体" pitchFamily="2" charset="-122"/>
              </a:defRPr>
            </a:lvl1pPr>
          </a:lstStyle>
          <a:p>
            <a:pPr>
              <a:defRPr/>
            </a:pPr>
            <a:fld id="{D82C9BD8-B864-4C84-9CA8-E107DA123E91}" type="slidenum">
              <a:rPr lang="en-GB" altLang="zh-CN" smtClean="0"/>
              <a:pPr>
                <a:defRPr/>
              </a:pPr>
              <a:t>‹#›</a:t>
            </a:fld>
            <a:endParaRPr lang="en-GB" altLang="zh-CN" dirty="0"/>
          </a:p>
        </p:txBody>
      </p:sp>
      <p:sp>
        <p:nvSpPr>
          <p:cNvPr id="205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052736"/>
            <a:ext cx="8229600" cy="5112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zh-CN" dirty="0"/>
              <a:t>Click to edit Master text styles</a:t>
            </a:r>
          </a:p>
          <a:p>
            <a:pPr lvl="1"/>
            <a:r>
              <a:rPr lang="en-GB" altLang="zh-CN" dirty="0"/>
              <a:t>Second level</a:t>
            </a:r>
          </a:p>
          <a:p>
            <a:pPr lvl="2"/>
            <a:r>
              <a:rPr lang="en-GB" altLang="zh-CN" dirty="0"/>
              <a:t>Third level</a:t>
            </a:r>
          </a:p>
          <a:p>
            <a:pPr lvl="3"/>
            <a:r>
              <a:rPr lang="en-GB" altLang="zh-CN" dirty="0"/>
              <a:t>Fourth level</a:t>
            </a:r>
          </a:p>
          <a:p>
            <a:pPr lvl="4"/>
            <a:r>
              <a:rPr lang="en-GB" altLang="zh-CN" dirty="0"/>
              <a:t>Fifth level</a:t>
            </a:r>
          </a:p>
        </p:txBody>
      </p:sp>
      <p:pic>
        <p:nvPicPr>
          <p:cNvPr id="1027" name="Picture 3" descr="E:\UNNC-Logo\UoN-UK-C-M_BlueCMYK1.JP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6216425"/>
            <a:ext cx="1440160" cy="641575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528" y="15115"/>
            <a:ext cx="8496944" cy="8936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1" r:id="rId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/>
          <a:ea typeface="+mj-ea"/>
          <a:cs typeface="Verdana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ts val="1000"/>
        </a:spcBef>
        <a:spcAft>
          <a:spcPct val="0"/>
        </a:spcAft>
        <a:buChar char="•"/>
        <a:defRPr sz="2400" b="1">
          <a:solidFill>
            <a:srgbClr val="000000"/>
          </a:solidFill>
          <a:latin typeface="Verdana"/>
          <a:ea typeface="+mn-ea"/>
          <a:cs typeface="Verdana"/>
        </a:defRPr>
      </a:lvl1pPr>
      <a:lvl2pPr marL="742950" indent="-285750" algn="l" rtl="0" eaLnBrk="0" fontAlgn="base" hangingPunct="0">
        <a:spcBef>
          <a:spcPts val="1000"/>
        </a:spcBef>
        <a:spcAft>
          <a:spcPct val="0"/>
        </a:spcAft>
        <a:buChar char="–"/>
        <a:defRPr sz="2400">
          <a:solidFill>
            <a:srgbClr val="000000"/>
          </a:solidFill>
          <a:latin typeface="Verdana"/>
          <a:cs typeface="Verdana"/>
        </a:defRPr>
      </a:lvl2pPr>
      <a:lvl3pPr marL="1143000" indent="-228600" algn="l" rtl="0" eaLnBrk="0" fontAlgn="base" hangingPunct="0">
        <a:spcBef>
          <a:spcPts val="1000"/>
        </a:spcBef>
        <a:spcAft>
          <a:spcPct val="0"/>
        </a:spcAft>
        <a:buChar char="•"/>
        <a:defRPr sz="2000" b="1">
          <a:solidFill>
            <a:srgbClr val="000000"/>
          </a:solidFill>
          <a:latin typeface="Verdana"/>
          <a:cs typeface="Verdana"/>
        </a:defRPr>
      </a:lvl3pPr>
      <a:lvl4pPr marL="1600200" indent="-228600" algn="l" rtl="0" eaLnBrk="0" fontAlgn="base" hangingPunct="0">
        <a:spcBef>
          <a:spcPts val="1000"/>
        </a:spcBef>
        <a:spcAft>
          <a:spcPct val="0"/>
        </a:spcAft>
        <a:buChar char="–"/>
        <a:defRPr sz="1800" b="1">
          <a:solidFill>
            <a:srgbClr val="000000"/>
          </a:solidFill>
          <a:latin typeface="Verdana"/>
          <a:cs typeface="Verdana"/>
        </a:defRPr>
      </a:lvl4pPr>
      <a:lvl5pPr marL="2057400" indent="-228600" algn="l" rtl="0" eaLnBrk="0" fontAlgn="base" hangingPunct="0">
        <a:spcBef>
          <a:spcPts val="1000"/>
        </a:spcBef>
        <a:spcAft>
          <a:spcPct val="0"/>
        </a:spcAft>
        <a:buChar char="»"/>
        <a:defRPr sz="1800">
          <a:solidFill>
            <a:srgbClr val="000000"/>
          </a:solidFill>
          <a:latin typeface="Verdana"/>
          <a:cs typeface="Verdan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1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oodle.nottingham.ac.uk/pluginfile.php/10867793/mod_folder/content/0/lec03-testcode.py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hyperlink" Target="https://www.online-python.com/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Footer Placeholder 6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en-GB" altLang="zh-CN" dirty="0">
                <a:ea typeface="宋体" charset="-122"/>
              </a:rPr>
              <a:t>AE2AIM: Artificial Intelligence Methods </a:t>
            </a:r>
          </a:p>
        </p:txBody>
      </p:sp>
      <p:sp>
        <p:nvSpPr>
          <p:cNvPr id="410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55650" y="1700213"/>
            <a:ext cx="7920038" cy="1512763"/>
          </a:xfrm>
        </p:spPr>
        <p:txBody>
          <a:bodyPr/>
          <a:lstStyle/>
          <a:p>
            <a:pPr algn="ctr" eaLnBrk="1" hangingPunct="1">
              <a:lnSpc>
                <a:spcPct val="150000"/>
              </a:lnSpc>
              <a:buNone/>
            </a:pPr>
            <a:r>
              <a:rPr lang="en-US" altLang="zh-CN" sz="2400" b="1" dirty="0"/>
              <a:t>Artificial Intelligence Methods (AE2AIM)</a:t>
            </a:r>
          </a:p>
          <a:p>
            <a:pPr algn="ctr" eaLnBrk="1" hangingPunct="1">
              <a:lnSpc>
                <a:spcPct val="150000"/>
              </a:lnSpc>
              <a:buNone/>
            </a:pPr>
            <a:r>
              <a:rPr lang="en-US" altLang="zh-CN" sz="2800" dirty="0" err="1">
                <a:solidFill>
                  <a:srgbClr val="323296"/>
                </a:solidFill>
              </a:rPr>
              <a:t>Lec</a:t>
            </a:r>
            <a:r>
              <a:rPr lang="en-US" altLang="zh-CN" sz="2800" dirty="0">
                <a:solidFill>
                  <a:srgbClr val="323296"/>
                </a:solidFill>
              </a:rPr>
              <a:t>. 03: Metaheuristics</a:t>
            </a:r>
            <a:endParaRPr lang="zh-CN" altLang="zh-CN" sz="2800" dirty="0">
              <a:solidFill>
                <a:srgbClr val="323296"/>
              </a:solidFill>
            </a:endParaRPr>
          </a:p>
          <a:p>
            <a:pPr algn="ctr" eaLnBrk="1" hangingPunct="1">
              <a:buFontTx/>
              <a:buNone/>
            </a:pPr>
            <a:endParaRPr lang="en-GB" altLang="zh-CN" sz="2800" b="1" dirty="0"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1259632" y="3284984"/>
            <a:ext cx="6810375" cy="2279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altLang="zh-CN" sz="20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charset="-122"/>
                <a:cs typeface="+mn-cs"/>
              </a:rPr>
              <a:t>Dr.</a:t>
            </a:r>
            <a:r>
              <a:rPr kumimoji="0" lang="en-GB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charset="-122"/>
                <a:cs typeface="+mn-cs"/>
              </a:rPr>
              <a:t> Xinan Chen</a:t>
            </a:r>
            <a:r>
              <a:rPr kumimoji="0" lang="en-GB" altLang="zh-CN" sz="20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charset="-122"/>
                <a:cs typeface="+mn-cs"/>
              </a:rPr>
              <a:t>(Room IAMET308)</a:t>
            </a: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zh-CN" sz="20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charset="-122"/>
                <a:cs typeface="+mn-cs"/>
              </a:rPr>
              <a:t>School of Computer Science</a:t>
            </a: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zh-CN" sz="20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charset="-122"/>
                <a:cs typeface="+mn-cs"/>
              </a:rPr>
              <a:t>The University of Nottingham Ningbo, China</a:t>
            </a: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altLang="zh-CN" sz="20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charset="-122"/>
                <a:cs typeface="+mn-cs"/>
              </a:rPr>
              <a:t>Email: </a:t>
            </a:r>
            <a:r>
              <a:rPr lang="en-GB" altLang="zh-CN" sz="2000" kern="0" dirty="0" err="1">
                <a:solidFill>
                  <a:srgbClr val="000000"/>
                </a:solidFill>
                <a:latin typeface="Verdana" pitchFamily="34" charset="0"/>
                <a:ea typeface="宋体" charset="-122"/>
              </a:rPr>
              <a:t>Xinan.Chen</a:t>
            </a:r>
            <a:r>
              <a:rPr kumimoji="0" lang="en-GB" altLang="zh-CN" sz="20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charset="-122"/>
                <a:cs typeface="+mn-cs"/>
              </a:rPr>
              <a:t>@nottingham.edu.cn</a:t>
            </a:r>
            <a:r>
              <a:rPr kumimoji="0" lang="en-GB" altLang="zh-CN" sz="2000" i="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charset="-122"/>
                <a:cs typeface="+mn-cs"/>
              </a:rPr>
              <a:t> </a:t>
            </a:r>
            <a:endParaRPr kumimoji="0" lang="en-GB" altLang="zh-CN" sz="20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itchFamily="34" charset="0"/>
              <a:ea typeface="宋体" charset="-122"/>
              <a:cs typeface="+mn-cs"/>
            </a:endParaRP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endParaRPr kumimoji="0" lang="en-GB" altLang="zh-CN" sz="20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itchFamily="34" charset="0"/>
              <a:ea typeface="宋体" charset="-122"/>
              <a:cs typeface="+mn-cs"/>
            </a:endParaRP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endParaRPr kumimoji="0" lang="en-GB" altLang="zh-CN" sz="22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itchFamily="34" charset="0"/>
              <a:ea typeface="宋体" charset="-122"/>
              <a:cs typeface="+mn-cs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AE2AIM: Artificial Intelligence Methods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Metal Material Annealing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idx="1"/>
          </p:nvPr>
        </p:nvSpPr>
        <p:spPr>
          <a:xfrm>
            <a:off x="215901" y="980728"/>
            <a:ext cx="5687863" cy="5112568"/>
          </a:xfrm>
        </p:spPr>
        <p:txBody>
          <a:bodyPr/>
          <a:lstStyle/>
          <a:p>
            <a:r>
              <a:rPr lang="en-US" sz="1600" dirty="0"/>
              <a:t>Annealing is a heat treatment to improve mental properties between ductility and hardness. </a:t>
            </a:r>
          </a:p>
          <a:p>
            <a:r>
              <a:rPr lang="en-US" sz="1600" dirty="0"/>
              <a:t>To reform new </a:t>
            </a:r>
            <a:r>
              <a:rPr lang="en-US" sz="1600" dirty="0">
                <a:solidFill>
                  <a:srgbClr val="0000FF"/>
                </a:solidFill>
              </a:rPr>
              <a:t>strain-free, uniformed</a:t>
            </a:r>
            <a:r>
              <a:rPr lang="en-US" sz="1600" dirty="0"/>
              <a:t> structures.</a:t>
            </a:r>
          </a:p>
          <a:p>
            <a:r>
              <a:rPr lang="en-US" sz="1600" dirty="0"/>
              <a:t>Particle move from low energy state to high energy state is governed by Metropolis probability (</a:t>
            </a:r>
            <a:r>
              <a:rPr lang="en-GB" sz="1600" dirty="0"/>
              <a:t>where </a:t>
            </a:r>
            <a:r>
              <a:rPr lang="en-GB" sz="1600" i="1" dirty="0"/>
              <a:t>k</a:t>
            </a:r>
            <a:r>
              <a:rPr lang="en-GB" sz="1600" dirty="0"/>
              <a:t> is a constant known as Boltzmann constant</a:t>
            </a:r>
            <a:r>
              <a:rPr lang="en-US" sz="1600" dirty="0"/>
              <a:t>):</a:t>
            </a:r>
            <a:endParaRPr lang="en-US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7F3770-9FA9-9442-8312-3727EBE64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168" y="1196752"/>
            <a:ext cx="2671057" cy="20450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4F2541-FB92-F24B-9A92-71DAE80D24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97" y="4049296"/>
            <a:ext cx="6503631" cy="2043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A47610-27EE-424A-8F1D-86D7CC4A0107}"/>
              </a:ext>
            </a:extLst>
          </p:cNvPr>
          <p:cNvSpPr txBox="1"/>
          <p:nvPr/>
        </p:nvSpPr>
        <p:spPr>
          <a:xfrm>
            <a:off x="1475656" y="589875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B</a:t>
            </a:r>
            <a:r>
              <a:rPr lang="en-CN" sz="1600" dirty="0"/>
              <a:t>efore annealing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AE030B-28BD-2C47-AB0B-1DAE8E496296}"/>
              </a:ext>
            </a:extLst>
          </p:cNvPr>
          <p:cNvSpPr txBox="1"/>
          <p:nvPr/>
        </p:nvSpPr>
        <p:spPr>
          <a:xfrm>
            <a:off x="3624440" y="5876744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Heating</a:t>
            </a:r>
            <a:endParaRPr lang="en-CN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66C421-1FBB-404B-AE11-EAF282F4A644}"/>
              </a:ext>
            </a:extLst>
          </p:cNvPr>
          <p:cNvSpPr txBox="1"/>
          <p:nvPr/>
        </p:nvSpPr>
        <p:spPr>
          <a:xfrm>
            <a:off x="5868144" y="589875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After</a:t>
            </a:r>
            <a:r>
              <a:rPr lang="en-CN" sz="1600" dirty="0"/>
              <a:t> annealing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CF3DB22-04D7-C740-B88B-D03C7A089253}"/>
                  </a:ext>
                </a:extLst>
              </p:cNvPr>
              <p:cNvSpPr/>
              <p:nvPr/>
            </p:nvSpPr>
            <p:spPr>
              <a:xfrm>
                <a:off x="2555776" y="3348825"/>
                <a:ext cx="2484366" cy="6394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N" sz="240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CN" sz="2400" i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CN" sz="24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CN" sz="2400" i="0">
                          <a:latin typeface="Cambria Math" panose="02040503050406030204" pitchFamily="18" charset="0"/>
                        </a:rPr>
                        <m:t>)=</m:t>
                      </m:r>
                      <m:sSup>
                        <m:sSupPr>
                          <m:ctrlPr>
                            <a:rPr lang="en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N" sz="24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N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CN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N" sz="2400" i="0">
                                  <a:latin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CN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CN" sz="24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CF3DB22-04D7-C740-B88B-D03C7A0892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776" y="3348825"/>
                <a:ext cx="2484366" cy="639470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178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68313" y="1052736"/>
            <a:ext cx="8229600" cy="4536504"/>
          </a:xfrm>
        </p:spPr>
        <p:txBody>
          <a:bodyPr>
            <a:noAutofit/>
          </a:bodyPr>
          <a:lstStyle/>
          <a:p>
            <a:pPr marL="574675" indent="-574675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US" sz="1800" dirty="0"/>
              <a:t>Motivated by the physical annealing process</a:t>
            </a:r>
          </a:p>
          <a:p>
            <a:pPr marL="574675" indent="-574675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US" sz="1800" dirty="0"/>
              <a:t>Material is heated and slowly cooled into a uniform structure.</a:t>
            </a:r>
          </a:p>
          <a:p>
            <a:pPr marL="574675" indent="-574675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US" sz="1800" dirty="0"/>
              <a:t>Simulated annealing mimics this process</a:t>
            </a:r>
          </a:p>
          <a:p>
            <a:pPr marL="574675" indent="-574675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US" sz="1800" dirty="0"/>
              <a:t>The first SA algorithm was developed in 1953 (Metropolis). </a:t>
            </a:r>
          </a:p>
          <a:p>
            <a:pPr marL="574675" indent="-574675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US" sz="1800" dirty="0"/>
              <a:t>Kirkpatrick (1982) applied SA to </a:t>
            </a:r>
            <a:r>
              <a:rPr lang="en-US" sz="1800" dirty="0" err="1"/>
              <a:t>optimisation</a:t>
            </a:r>
            <a:r>
              <a:rPr lang="en-US" sz="1800" dirty="0"/>
              <a:t> problems</a:t>
            </a:r>
          </a:p>
          <a:p>
            <a:pPr marL="947738" lvl="1" indent="0">
              <a:spcAft>
                <a:spcPts val="4200"/>
              </a:spcAft>
              <a:buNone/>
              <a:tabLst>
                <a:tab pos="574675" algn="l"/>
              </a:tabLst>
            </a:pPr>
            <a:r>
              <a:rPr lang="en-GB" sz="1800" i="1" dirty="0">
                <a:solidFill>
                  <a:srgbClr val="0000FF"/>
                </a:solidFill>
              </a:rPr>
              <a:t>Kirkpatrick, S , </a:t>
            </a:r>
            <a:r>
              <a:rPr lang="en-GB" sz="1800" i="1" dirty="0" err="1">
                <a:solidFill>
                  <a:srgbClr val="0000FF"/>
                </a:solidFill>
              </a:rPr>
              <a:t>Gelatt</a:t>
            </a:r>
            <a:r>
              <a:rPr lang="en-GB" sz="1800" i="1" dirty="0">
                <a:solidFill>
                  <a:srgbClr val="0000FF"/>
                </a:solidFill>
              </a:rPr>
              <a:t>, C.D., </a:t>
            </a:r>
            <a:r>
              <a:rPr lang="en-GB" sz="1800" i="1" dirty="0" err="1">
                <a:solidFill>
                  <a:srgbClr val="0000FF"/>
                </a:solidFill>
              </a:rPr>
              <a:t>Vecchi</a:t>
            </a:r>
            <a:r>
              <a:rPr lang="en-GB" sz="1800" i="1" dirty="0">
                <a:solidFill>
                  <a:srgbClr val="0000FF"/>
                </a:solidFill>
              </a:rPr>
              <a:t>, M.P. 1983. Optimization by Simulated Annealing. </a:t>
            </a:r>
            <a:r>
              <a:rPr lang="en-GB" sz="1800" b="1" i="1" dirty="0">
                <a:solidFill>
                  <a:srgbClr val="0000FF"/>
                </a:solidFill>
              </a:rPr>
              <a:t>Science</a:t>
            </a:r>
            <a:r>
              <a:rPr lang="en-GB" sz="1800" i="1" dirty="0">
                <a:solidFill>
                  <a:srgbClr val="0000FF"/>
                </a:solidFill>
              </a:rPr>
              <a:t>, </a:t>
            </a:r>
            <a:r>
              <a:rPr lang="en-GB" sz="1800" i="1" dirty="0" err="1">
                <a:solidFill>
                  <a:srgbClr val="0000FF"/>
                </a:solidFill>
              </a:rPr>
              <a:t>vol</a:t>
            </a:r>
            <a:r>
              <a:rPr lang="en-GB" sz="1800" i="1" dirty="0">
                <a:solidFill>
                  <a:srgbClr val="0000FF"/>
                </a:solidFill>
              </a:rPr>
              <a:t> 220, No. 4598, pp 671-680. [cited 43109 times]. </a:t>
            </a:r>
            <a:endParaRPr lang="en-US" i="1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Annealing</a:t>
            </a:r>
          </a:p>
        </p:txBody>
      </p:sp>
    </p:spTree>
    <p:extLst>
      <p:ext uri="{BB962C8B-B14F-4D97-AF65-F5344CB8AC3E}">
        <p14:creationId xmlns:p14="http://schemas.microsoft.com/office/powerpoint/2010/main" val="251178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DA848-882C-014B-9439-A67ED3016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376CE5B-8B46-7446-A06B-AED98CD25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Simulated Annealing Analogy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538F419-9FCF-BE4E-B92C-146864B57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15705"/>
              </p:ext>
            </p:extLst>
          </p:nvPr>
        </p:nvGraphicFramePr>
        <p:xfrm>
          <a:off x="611560" y="1340768"/>
          <a:ext cx="7920880" cy="433385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248472">
                  <a:extLst>
                    <a:ext uri="{9D8B030D-6E8A-4147-A177-3AD203B41FA5}">
                      <a16:colId xmlns:a16="http://schemas.microsoft.com/office/drawing/2014/main" val="739731756"/>
                    </a:ext>
                  </a:extLst>
                </a:gridCol>
                <a:gridCol w="3672408">
                  <a:extLst>
                    <a:ext uri="{9D8B030D-6E8A-4147-A177-3AD203B41FA5}">
                      <a16:colId xmlns:a16="http://schemas.microsoft.com/office/drawing/2014/main" val="3772992069"/>
                    </a:ext>
                  </a:extLst>
                </a:gridCol>
              </a:tblGrid>
              <a:tr h="640229">
                <a:tc>
                  <a:txBody>
                    <a:bodyPr/>
                    <a:lstStyle/>
                    <a:p>
                      <a:pPr algn="ctr"/>
                      <a:r>
                        <a:rPr lang="en-CN" sz="2400" dirty="0"/>
                        <a:t>Mental Annealing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2400" dirty="0"/>
                        <a:t>Simulated Annealing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095162"/>
                  </a:ext>
                </a:extLst>
              </a:tr>
              <a:tr h="6402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CN" sz="2400" dirty="0"/>
                        <a:t>Particles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9388" indent="0">
                        <a:tabLst/>
                      </a:pPr>
                      <a:r>
                        <a:rPr lang="en-US" sz="2400" dirty="0"/>
                        <a:t>S</a:t>
                      </a:r>
                      <a:r>
                        <a:rPr lang="en-CN" sz="2400" dirty="0"/>
                        <a:t>olutions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998549"/>
                  </a:ext>
                </a:extLst>
              </a:tr>
              <a:tr h="6402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CN" sz="2400" dirty="0"/>
                        <a:t>Engery function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9388" indent="0">
                        <a:tabLst/>
                      </a:pPr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lang="en-CN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bjective 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425528"/>
                  </a:ext>
                </a:extLst>
              </a:tr>
              <a:tr h="1132712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CN" sz="2400" dirty="0"/>
                        <a:t>Particle moves between different engery states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9388" indent="0">
                        <a:tabLst/>
                      </a:pPr>
                      <a:r>
                        <a:rPr lang="en-CN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Search process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953205"/>
                  </a:ext>
                </a:extLst>
              </a:tr>
              <a:tr h="6402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Lowest energy state</a:t>
                      </a:r>
                      <a:endParaRPr lang="en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9388" indent="0">
                        <a:tabLst/>
                      </a:pPr>
                      <a:r>
                        <a:rPr lang="en-US" sz="2400" dirty="0"/>
                        <a:t>O</a:t>
                      </a:r>
                      <a:r>
                        <a:rPr lang="en-CN" sz="2400" dirty="0"/>
                        <a:t>ptimal solution</a:t>
                      </a:r>
                      <a:endParaRPr lang="en-CN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199006"/>
                  </a:ext>
                </a:extLst>
              </a:tr>
              <a:tr h="64022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CN" sz="2400" dirty="0"/>
                        <a:t>Temperature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9388" indent="0">
                        <a:tabLst/>
                      </a:pPr>
                      <a:r>
                        <a:rPr lang="en-CN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Temperature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235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941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2"/>
          </p:nvPr>
        </p:nvSpPr>
        <p:spPr>
          <a:xfrm>
            <a:off x="4669113" y="1440312"/>
            <a:ext cx="4125913" cy="4693849"/>
          </a:xfrm>
          <a:ln>
            <a:solidFill>
              <a:schemeClr val="tx1"/>
            </a:solidFill>
          </a:ln>
        </p:spPr>
        <p:txBody>
          <a:bodyPr/>
          <a:lstStyle/>
          <a:p>
            <a:pPr marL="401638" indent="-401638">
              <a:spcAft>
                <a:spcPts val="2400"/>
              </a:spcAft>
              <a:buFont typeface="Symbol" charset="0"/>
              <a:buChar char="·"/>
            </a:pPr>
            <a:r>
              <a:rPr lang="en-US" sz="1800" b="0" dirty="0"/>
              <a:t>Compared to hill climbing the main difference is that SA </a:t>
            </a:r>
            <a:r>
              <a:rPr lang="en-US" sz="1800" dirty="0"/>
              <a:t>allows downwards steps</a:t>
            </a:r>
            <a:endParaRPr lang="en-US" sz="1800" b="0" dirty="0"/>
          </a:p>
          <a:p>
            <a:pPr marL="401638" indent="-401638">
              <a:spcAft>
                <a:spcPts val="2400"/>
              </a:spcAft>
              <a:buFont typeface="Symbol" charset="0"/>
              <a:buChar char="·"/>
            </a:pPr>
            <a:r>
              <a:rPr lang="en-US" sz="1800" b="0" dirty="0"/>
              <a:t>Simulated annealing also differs from hill climbing in that </a:t>
            </a:r>
            <a:r>
              <a:rPr lang="en-US" sz="1800" dirty="0"/>
              <a:t>a move is selected at random </a:t>
            </a:r>
            <a:r>
              <a:rPr lang="en-US" sz="1800" b="0" dirty="0"/>
              <a:t>and then decides whether to accept it</a:t>
            </a:r>
          </a:p>
          <a:p>
            <a:pPr marL="401638" indent="-401638">
              <a:spcAft>
                <a:spcPts val="2400"/>
              </a:spcAft>
              <a:buFont typeface="Symbol" charset="0"/>
              <a:buChar char="·"/>
            </a:pPr>
            <a:r>
              <a:rPr lang="en-US" sz="1800" b="0" dirty="0"/>
              <a:t>In SA better moves are always accepted. Worse moves are not.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AE2AIM: Artificial Intelligence Methods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 </a:t>
            </a:r>
            <a:r>
              <a:rPr lang="en-US" dirty="0" err="1"/>
              <a:t>v.s</a:t>
            </a:r>
            <a:r>
              <a:rPr lang="en-US" dirty="0"/>
              <a:t>. Local Search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D8F151-65CD-1E49-A0F1-45DE9B5E8F36}"/>
              </a:ext>
            </a:extLst>
          </p:cNvPr>
          <p:cNvSpPr txBox="1"/>
          <p:nvPr/>
        </p:nvSpPr>
        <p:spPr>
          <a:xfrm>
            <a:off x="374075" y="1053897"/>
            <a:ext cx="4032448" cy="4308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tIns="0" bIns="0" rtlCol="0">
            <a:spAutoFit/>
          </a:bodyPr>
          <a:lstStyle/>
          <a:p>
            <a:pPr algn="ctr"/>
            <a:r>
              <a:rPr lang="en-US" sz="2800" b="1" dirty="0"/>
              <a:t>Local Search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8752D2-8E49-2D47-83DE-CDAF3A38DD97}"/>
              </a:ext>
            </a:extLst>
          </p:cNvPr>
          <p:cNvSpPr txBox="1"/>
          <p:nvPr/>
        </p:nvSpPr>
        <p:spPr>
          <a:xfrm>
            <a:off x="4669113" y="1041363"/>
            <a:ext cx="4125913" cy="4308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tIns="0" bIns="0" rtlCol="0">
            <a:spAutoFit/>
          </a:bodyPr>
          <a:lstStyle/>
          <a:p>
            <a:pPr algn="ctr"/>
            <a:r>
              <a:rPr lang="en-US" sz="2800" b="1" dirty="0"/>
              <a:t>SA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0B95BF-B922-784A-8C44-7EE5C301364F}"/>
              </a:ext>
            </a:extLst>
          </p:cNvPr>
          <p:cNvSpPr txBox="1">
            <a:spLocks/>
          </p:cNvSpPr>
          <p:nvPr/>
        </p:nvSpPr>
        <p:spPr bwMode="auto">
          <a:xfrm>
            <a:off x="374074" y="1471455"/>
            <a:ext cx="4032448" cy="46938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1000"/>
              </a:spcBef>
              <a:spcAft>
                <a:spcPct val="0"/>
              </a:spcAft>
              <a:buChar char="•"/>
              <a:defRPr sz="2400" b="1">
                <a:solidFill>
                  <a:srgbClr val="000000"/>
                </a:solidFill>
                <a:latin typeface="Verdana"/>
                <a:ea typeface="+mn-ea"/>
                <a:cs typeface="Verdana"/>
              </a:defRPr>
            </a:lvl1pPr>
            <a:lvl2pPr marL="742950" indent="-285750" algn="l" rtl="0" eaLnBrk="0" fontAlgn="base" hangingPunct="0">
              <a:spcBef>
                <a:spcPts val="1000"/>
              </a:spcBef>
              <a:spcAft>
                <a:spcPct val="0"/>
              </a:spcAft>
              <a:buChar char="–"/>
              <a:defRPr sz="2400">
                <a:solidFill>
                  <a:srgbClr val="000000"/>
                </a:solidFill>
                <a:latin typeface="Verdana"/>
                <a:cs typeface="Verdana"/>
              </a:defRPr>
            </a:lvl2pPr>
            <a:lvl3pPr marL="1143000" indent="-228600" algn="l" rtl="0" eaLnBrk="0" fontAlgn="base" hangingPunct="0">
              <a:spcBef>
                <a:spcPts val="1000"/>
              </a:spcBef>
              <a:spcAft>
                <a:spcPct val="0"/>
              </a:spcAft>
              <a:buChar char="•"/>
              <a:defRPr sz="2000" b="1">
                <a:solidFill>
                  <a:srgbClr val="000000"/>
                </a:solidFill>
                <a:latin typeface="Verdana"/>
                <a:cs typeface="Verdana"/>
              </a:defRPr>
            </a:lvl3pPr>
            <a:lvl4pPr marL="1600200" indent="-228600" algn="l" rtl="0" eaLnBrk="0" fontAlgn="base" hangingPunct="0">
              <a:spcBef>
                <a:spcPts val="1000"/>
              </a:spcBef>
              <a:spcAft>
                <a:spcPct val="0"/>
              </a:spcAft>
              <a:buChar char="–"/>
              <a:defRPr sz="1800" b="1">
                <a:solidFill>
                  <a:srgbClr val="000000"/>
                </a:solidFill>
                <a:latin typeface="Verdana"/>
                <a:cs typeface="Verdana"/>
              </a:defRPr>
            </a:lvl4pPr>
            <a:lvl5pPr marL="2057400" indent="-228600" algn="l" rtl="0" eaLnBrk="0" fontAlgn="base" hangingPunct="0">
              <a:spcBef>
                <a:spcPts val="1000"/>
              </a:spcBef>
              <a:spcAft>
                <a:spcPct val="0"/>
              </a:spcAft>
              <a:buChar char="»"/>
              <a:defRPr sz="1800">
                <a:solidFill>
                  <a:srgbClr val="000000"/>
                </a:solidFill>
                <a:latin typeface="Verdana"/>
                <a:cs typeface="Verdan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solidFill>
                  <a:srgbClr val="BA2DA2"/>
                </a:solidFill>
                <a:latin typeface="Menlo" panose="020B0609030804020204" pitchFamily="49" charset="0"/>
              </a:rPr>
              <a:t>       if</a:t>
            </a:r>
            <a:r>
              <a:rPr lang="en-US" sz="1400" kern="0" dirty="0">
                <a:latin typeface="Menlo" panose="020B0609030804020204" pitchFamily="49" charset="0"/>
              </a:rPr>
              <a:t>(delta &gt;</a:t>
            </a:r>
            <a:r>
              <a:rPr lang="en-US" sz="1400" kern="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kern="0" dirty="0"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     {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        </a:t>
            </a:r>
            <a:r>
              <a:rPr lang="en-US" sz="1400" kern="0" dirty="0" err="1">
                <a:latin typeface="Menlo" panose="020B0609030804020204" pitchFamily="49" charset="0"/>
              </a:rPr>
              <a:t>new_sln</a:t>
            </a:r>
            <a:r>
              <a:rPr lang="en-US" sz="1400" kern="0" dirty="0">
                <a:latin typeface="Menlo" panose="020B0609030804020204" pitchFamily="49" charset="0"/>
              </a:rPr>
              <a:t>-&gt;</a:t>
            </a:r>
            <a:r>
              <a:rPr lang="en-US" sz="1400" kern="0" dirty="0">
                <a:solidFill>
                  <a:srgbClr val="4F8187"/>
                </a:solidFill>
                <a:latin typeface="Menlo" panose="020B0609030804020204" pitchFamily="49" charset="0"/>
              </a:rPr>
              <a:t>objective</a:t>
            </a:r>
            <a:r>
              <a:rPr lang="en-US" sz="1400" kern="0" dirty="0">
                <a:latin typeface="Menlo" panose="020B0609030804020204" pitchFamily="49" charset="0"/>
              </a:rPr>
              <a:t> =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            </a:t>
            </a:r>
            <a:r>
              <a:rPr lang="en-US" sz="1400" kern="0" dirty="0" err="1">
                <a:latin typeface="Menlo" panose="020B0609030804020204" pitchFamily="49" charset="0"/>
              </a:rPr>
              <a:t>sln.</a:t>
            </a:r>
            <a:r>
              <a:rPr lang="en-US" sz="1400" kern="0" dirty="0" err="1">
                <a:solidFill>
                  <a:srgbClr val="4F8187"/>
                </a:solidFill>
                <a:latin typeface="Menlo" panose="020B0609030804020204" pitchFamily="49" charset="0"/>
              </a:rPr>
              <a:t>objective</a:t>
            </a:r>
            <a:r>
              <a:rPr lang="en-US" sz="1400" kern="0" dirty="0">
                <a:latin typeface="Menlo" panose="020B0609030804020204" pitchFamily="49" charset="0"/>
              </a:rPr>
              <a:t> + delta ;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        </a:t>
            </a:r>
            <a:r>
              <a:rPr lang="en-US" sz="1400" kern="0" dirty="0" err="1">
                <a:latin typeface="Menlo" panose="020B0609030804020204" pitchFamily="49" charset="0"/>
              </a:rPr>
              <a:t>new_sln</a:t>
            </a:r>
            <a:r>
              <a:rPr lang="en-US" sz="1400" kern="0" dirty="0">
                <a:latin typeface="Menlo" panose="020B0609030804020204" pitchFamily="49" charset="0"/>
              </a:rPr>
              <a:t>-&gt;</a:t>
            </a:r>
            <a:r>
              <a:rPr lang="en-US" sz="1400" kern="0" dirty="0" err="1">
                <a:solidFill>
                  <a:srgbClr val="4F8187"/>
                </a:solidFill>
                <a:latin typeface="Menlo" panose="020B0609030804020204" pitchFamily="49" charset="0"/>
              </a:rPr>
              <a:t>cap_left</a:t>
            </a:r>
            <a:r>
              <a:rPr lang="en-US" sz="1400" kern="0" dirty="0">
                <a:latin typeface="Menlo" panose="020B0609030804020204" pitchFamily="49" charset="0"/>
              </a:rPr>
              <a:t> = 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             </a:t>
            </a:r>
            <a:r>
              <a:rPr lang="en-US" sz="1400" kern="0" dirty="0" err="1">
                <a:latin typeface="Menlo" panose="020B0609030804020204" pitchFamily="49" charset="0"/>
              </a:rPr>
              <a:t>new_sln</a:t>
            </a:r>
            <a:r>
              <a:rPr lang="en-US" sz="1400" kern="0" dirty="0">
                <a:latin typeface="Menlo" panose="020B0609030804020204" pitchFamily="49" charset="0"/>
              </a:rPr>
              <a:t>-&gt;</a:t>
            </a:r>
            <a:r>
              <a:rPr lang="en-US" sz="1400" kern="0" dirty="0" err="1">
                <a:solidFill>
                  <a:srgbClr val="4F8187"/>
                </a:solidFill>
                <a:latin typeface="Menlo" panose="020B0609030804020204" pitchFamily="49" charset="0"/>
              </a:rPr>
              <a:t>cap_left</a:t>
            </a:r>
            <a:r>
              <a:rPr lang="en-US" sz="1400" kern="0" dirty="0">
                <a:latin typeface="Menlo" panose="020B0609030804020204" pitchFamily="49" charset="0"/>
              </a:rPr>
              <a:t> +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             </a:t>
            </a:r>
            <a:r>
              <a:rPr lang="en-US" sz="1400" kern="0" dirty="0">
                <a:solidFill>
                  <a:srgbClr val="4F8187"/>
                </a:solidFill>
                <a:latin typeface="Menlo" panose="020B0609030804020204" pitchFamily="49" charset="0"/>
              </a:rPr>
              <a:t>v</a:t>
            </a:r>
            <a:r>
              <a:rPr lang="en-US" sz="1400" kern="0" dirty="0">
                <a:latin typeface="Menlo" panose="020B0609030804020204" pitchFamily="49" charset="0"/>
              </a:rPr>
              <a:t>[item1]-</a:t>
            </a:r>
            <a:r>
              <a:rPr lang="en-US" sz="1400" kern="0" dirty="0">
                <a:solidFill>
                  <a:srgbClr val="4F8187"/>
                </a:solidFill>
                <a:latin typeface="Menlo" panose="020B0609030804020204" pitchFamily="49" charset="0"/>
              </a:rPr>
              <a:t>v</a:t>
            </a:r>
            <a:r>
              <a:rPr lang="en-US" sz="1400" kern="0" dirty="0">
                <a:latin typeface="Menlo" panose="020B0609030804020204" pitchFamily="49" charset="0"/>
              </a:rPr>
              <a:t>[item2];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        </a:t>
            </a:r>
            <a:r>
              <a:rPr lang="en-US" sz="1400" kern="0" dirty="0">
                <a:solidFill>
                  <a:srgbClr val="BA2DA2"/>
                </a:solidFill>
                <a:latin typeface="Menlo" panose="020B0609030804020204" pitchFamily="49" charset="0"/>
              </a:rPr>
              <a:t>return</a:t>
            </a:r>
            <a:r>
              <a:rPr lang="en-US" sz="1400" kern="0" dirty="0">
                <a:latin typeface="Menlo" panose="020B0609030804020204" pitchFamily="49" charset="0"/>
              </a:rPr>
              <a:t> </a:t>
            </a:r>
            <a:r>
              <a:rPr lang="en-US" sz="1400" kern="0" dirty="0" err="1">
                <a:latin typeface="Menlo" panose="020B0609030804020204" pitchFamily="49" charset="0"/>
              </a:rPr>
              <a:t>new_sln</a:t>
            </a:r>
            <a:r>
              <a:rPr lang="en-US" sz="1400" kern="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      }</a:t>
            </a:r>
            <a:endParaRPr lang="en-US" sz="1400" kern="0" dirty="0">
              <a:solidFill>
                <a:srgbClr val="BA2DA2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solidFill>
                  <a:srgbClr val="BA2DA2"/>
                </a:solidFill>
                <a:latin typeface="Menlo" panose="020B0609030804020204" pitchFamily="49" charset="0"/>
              </a:rPr>
              <a:t>        </a:t>
            </a:r>
            <a:r>
              <a:rPr lang="en-US" sz="1400" kern="0" dirty="0">
                <a:solidFill>
                  <a:srgbClr val="BA2DA2"/>
                </a:solidFill>
                <a:highlight>
                  <a:srgbClr val="DDDDDD"/>
                </a:highlight>
                <a:latin typeface="Menlo" panose="020B0609030804020204" pitchFamily="49" charset="0"/>
              </a:rPr>
              <a:t>else</a:t>
            </a:r>
            <a:r>
              <a:rPr lang="en-US" sz="1400" kern="0" dirty="0">
                <a:highlight>
                  <a:srgbClr val="DDDDDD"/>
                </a:highlight>
                <a:latin typeface="Menlo" panose="020B0609030804020204" pitchFamily="49" charset="0"/>
              </a:rPr>
              <a:t> </a:t>
            </a:r>
            <a:r>
              <a:rPr lang="en-US" sz="1400" kern="0" dirty="0">
                <a:solidFill>
                  <a:srgbClr val="008400"/>
                </a:solidFill>
                <a:highlight>
                  <a:srgbClr val="DDDDDD"/>
                </a:highlight>
                <a:latin typeface="Menlo" panose="020B0609030804020204" pitchFamily="49" charset="0"/>
              </a:rPr>
              <a:t>//restore</a:t>
            </a:r>
            <a:endParaRPr lang="en-US" sz="1400" kern="0" dirty="0">
              <a:highlight>
                <a:srgbClr val="DDDDDD"/>
              </a:highlight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      {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        </a:t>
            </a:r>
            <a:r>
              <a:rPr lang="en-US" sz="1400" kern="0" dirty="0" err="1">
                <a:latin typeface="Menlo" panose="020B0609030804020204" pitchFamily="49" charset="0"/>
              </a:rPr>
              <a:t>new_sln</a:t>
            </a:r>
            <a:r>
              <a:rPr lang="en-US" sz="1400" kern="0" dirty="0">
                <a:latin typeface="Menlo" panose="020B0609030804020204" pitchFamily="49" charset="0"/>
              </a:rPr>
              <a:t>-&gt;</a:t>
            </a:r>
            <a:r>
              <a:rPr lang="en-US" sz="1400" kern="0" dirty="0">
                <a:solidFill>
                  <a:srgbClr val="4F8187"/>
                </a:solidFill>
                <a:latin typeface="Menlo" panose="020B0609030804020204" pitchFamily="49" charset="0"/>
              </a:rPr>
              <a:t>x</a:t>
            </a:r>
            <a:r>
              <a:rPr lang="en-US" sz="1400" kern="0" dirty="0">
                <a:latin typeface="Menlo" panose="020B0609030804020204" pitchFamily="49" charset="0"/>
              </a:rPr>
              <a:t>[item1] = </a:t>
            </a:r>
            <a:r>
              <a:rPr lang="en-US" sz="1400" kern="0" dirty="0">
                <a:solidFill>
                  <a:srgbClr val="272AD8"/>
                </a:solidFill>
                <a:latin typeface="Menlo" panose="020B0609030804020204" pitchFamily="49" charset="0"/>
              </a:rPr>
              <a:t>1</a:t>
            </a:r>
            <a:r>
              <a:rPr lang="en-US" sz="1400" kern="0" dirty="0">
                <a:latin typeface="Menlo" panose="020B0609030804020204" pitchFamily="49" charset="0"/>
              </a:rPr>
              <a:t>;     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          </a:t>
            </a:r>
            <a:r>
              <a:rPr lang="en-US" sz="1400" kern="0" dirty="0" err="1">
                <a:latin typeface="Menlo" panose="020B0609030804020204" pitchFamily="49" charset="0"/>
              </a:rPr>
              <a:t>new_sln</a:t>
            </a:r>
            <a:r>
              <a:rPr lang="en-US" sz="1400" kern="0" dirty="0">
                <a:latin typeface="Menlo" panose="020B0609030804020204" pitchFamily="49" charset="0"/>
              </a:rPr>
              <a:t>-&gt;</a:t>
            </a:r>
            <a:r>
              <a:rPr lang="en-US" sz="1400" kern="0" dirty="0">
                <a:solidFill>
                  <a:srgbClr val="4F8187"/>
                </a:solidFill>
                <a:latin typeface="Menlo" panose="020B0609030804020204" pitchFamily="49" charset="0"/>
              </a:rPr>
              <a:t>x</a:t>
            </a:r>
            <a:r>
              <a:rPr lang="en-US" sz="1400" kern="0" dirty="0">
                <a:latin typeface="Menlo" panose="020B0609030804020204" pitchFamily="49" charset="0"/>
              </a:rPr>
              <a:t>[item2]=</a:t>
            </a:r>
            <a:r>
              <a:rPr lang="en-US" sz="1400" kern="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kern="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      }</a:t>
            </a:r>
            <a:r>
              <a:rPr lang="en-US" sz="1400" kern="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kern="0" dirty="0" err="1">
                <a:solidFill>
                  <a:srgbClr val="008400"/>
                </a:solidFill>
                <a:latin typeface="Menlo" panose="020B0609030804020204" pitchFamily="49" charset="0"/>
              </a:rPr>
              <a:t>endelse</a:t>
            </a:r>
            <a:endParaRPr lang="en-US" sz="1400" kern="0" dirty="0">
              <a:solidFill>
                <a:srgbClr val="008400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    }</a:t>
            </a:r>
            <a:r>
              <a:rPr lang="en-US" sz="1400" kern="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kern="0" dirty="0" err="1">
                <a:solidFill>
                  <a:srgbClr val="008400"/>
                </a:solidFill>
                <a:latin typeface="Menlo" panose="020B0609030804020204" pitchFamily="49" charset="0"/>
              </a:rPr>
              <a:t>endif</a:t>
            </a:r>
            <a:endParaRPr lang="en-US" sz="1400" kern="0" dirty="0"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   }</a:t>
            </a:r>
            <a:r>
              <a:rPr lang="en-US" sz="1400" kern="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kern="0" dirty="0" err="1">
                <a:solidFill>
                  <a:srgbClr val="008400"/>
                </a:solidFill>
                <a:latin typeface="Menlo" panose="020B0609030804020204" pitchFamily="49" charset="0"/>
              </a:rPr>
              <a:t>endfor</a:t>
            </a:r>
            <a:endParaRPr lang="en-US" sz="1400" kern="0" dirty="0"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  }</a:t>
            </a:r>
            <a:r>
              <a:rPr lang="en-US" sz="1400" kern="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kern="0" dirty="0" err="1">
                <a:solidFill>
                  <a:srgbClr val="008400"/>
                </a:solidFill>
                <a:latin typeface="Menlo" panose="020B0609030804020204" pitchFamily="49" charset="0"/>
              </a:rPr>
              <a:t>endif</a:t>
            </a:r>
            <a:r>
              <a:rPr lang="en-US" sz="1400" kern="0" dirty="0">
                <a:latin typeface="Menlo" panose="020B0609030804020204" pitchFamily="49" charset="0"/>
              </a:rPr>
              <a:t>   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}</a:t>
            </a:r>
            <a:r>
              <a:rPr lang="en-US" sz="1400" kern="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kern="0" dirty="0" err="1">
                <a:solidFill>
                  <a:srgbClr val="008400"/>
                </a:solidFill>
                <a:latin typeface="Menlo" panose="020B0609030804020204" pitchFamily="49" charset="0"/>
              </a:rPr>
              <a:t>endfor</a:t>
            </a:r>
            <a:endParaRPr lang="en-US" sz="1400" kern="0" dirty="0">
              <a:solidFill>
                <a:srgbClr val="008400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  </a:t>
            </a:r>
            <a:r>
              <a:rPr lang="en-US" sz="1400" kern="0" dirty="0">
                <a:solidFill>
                  <a:srgbClr val="BA2DA2"/>
                </a:solidFill>
                <a:latin typeface="Menlo" panose="020B0609030804020204" pitchFamily="49" charset="0"/>
              </a:rPr>
              <a:t>return</a:t>
            </a:r>
            <a:r>
              <a:rPr lang="en-US" sz="1400" kern="0" dirty="0">
                <a:latin typeface="Menlo" panose="020B0609030804020204" pitchFamily="49" charset="0"/>
              </a:rPr>
              <a:t> </a:t>
            </a:r>
            <a:r>
              <a:rPr lang="en-US" sz="1400" kern="0" dirty="0">
                <a:solidFill>
                  <a:srgbClr val="BA2DA2"/>
                </a:solidFill>
                <a:latin typeface="Menlo" panose="020B0609030804020204" pitchFamily="49" charset="0"/>
              </a:rPr>
              <a:t>NULL</a:t>
            </a:r>
            <a:r>
              <a:rPr lang="en-US" sz="1400" kern="0" dirty="0">
                <a:latin typeface="Menlo" panose="020B0609030804020204" pitchFamily="49" charset="0"/>
              </a:rPr>
              <a:t>;</a:t>
            </a:r>
            <a:endParaRPr lang="en-US" sz="1400" kern="0" dirty="0">
              <a:solidFill>
                <a:srgbClr val="BA2DA2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400" kern="0" dirty="0"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1178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68312" y="1052736"/>
            <a:ext cx="8352159" cy="5112568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GB" altLang="zh-CN" sz="1800" b="0" dirty="0">
                <a:latin typeface="+mn-lt"/>
                <a:ea typeface="宋体" charset="0"/>
              </a:rPr>
              <a:t>Create an initial solution s</a:t>
            </a:r>
            <a:r>
              <a:rPr lang="en-GB" altLang="zh-CN" sz="1800" b="0" baseline="-25000" dirty="0">
                <a:latin typeface="+mn-lt"/>
                <a:ea typeface="宋体" charset="0"/>
              </a:rPr>
              <a:t>0</a:t>
            </a:r>
            <a:r>
              <a:rPr lang="en-GB" altLang="zh-CN" sz="1800" b="0" dirty="0">
                <a:latin typeface="+mn-lt"/>
                <a:ea typeface="宋体" charset="0"/>
              </a:rPr>
              <a:t> (often by a greedy heuristic);</a:t>
            </a:r>
          </a:p>
          <a:p>
            <a:pPr>
              <a:spcBef>
                <a:spcPts val="600"/>
              </a:spcBef>
            </a:pPr>
            <a:r>
              <a:rPr lang="en-GB" altLang="zh-CN" sz="1800" b="0" dirty="0">
                <a:latin typeface="+mn-lt"/>
                <a:ea typeface="宋体" charset="0"/>
              </a:rPr>
              <a:t>Set parameters: starting temperature: </a:t>
            </a:r>
            <a:r>
              <a:rPr lang="en-GB" altLang="zh-CN" sz="1800" b="0" i="1" dirty="0" err="1">
                <a:latin typeface="+mn-lt"/>
                <a:ea typeface="宋体" charset="0"/>
                <a:cs typeface="Times"/>
              </a:rPr>
              <a:t>t</a:t>
            </a:r>
            <a:r>
              <a:rPr lang="en-GB" altLang="zh-CN" sz="1800" b="0" i="1" baseline="-25000" dirty="0" err="1">
                <a:latin typeface="+mn-lt"/>
                <a:ea typeface="宋体" charset="0"/>
                <a:cs typeface="Times"/>
              </a:rPr>
              <a:t>s</a:t>
            </a:r>
            <a:r>
              <a:rPr lang="en-GB" altLang="zh-CN" sz="1800" b="0" dirty="0">
                <a:latin typeface="+mn-lt"/>
                <a:ea typeface="宋体" charset="0"/>
              </a:rPr>
              <a:t>; stopping temperature: </a:t>
            </a:r>
            <a:r>
              <a:rPr lang="en-GB" altLang="zh-CN" sz="1800" b="0" i="1" dirty="0" err="1">
                <a:latin typeface="+mn-lt"/>
                <a:ea typeface="宋体" charset="0"/>
                <a:cs typeface="Times"/>
              </a:rPr>
              <a:t>t</a:t>
            </a:r>
            <a:r>
              <a:rPr lang="en-GB" altLang="zh-CN" sz="1800" b="0" i="1" baseline="-25000" dirty="0" err="1">
                <a:latin typeface="+mn-lt"/>
                <a:ea typeface="宋体" charset="0"/>
                <a:cs typeface="Times"/>
              </a:rPr>
              <a:t>f</a:t>
            </a:r>
            <a:r>
              <a:rPr lang="en-GB" altLang="zh-CN" sz="1800" b="0" i="1" baseline="-25000" dirty="0">
                <a:latin typeface="+mn-lt"/>
                <a:ea typeface="宋体" charset="0"/>
                <a:cs typeface="Times"/>
              </a:rPr>
              <a:t>. </a:t>
            </a:r>
            <a:r>
              <a:rPr lang="en-GB" altLang="zh-CN" sz="1800" b="0" i="1" dirty="0">
                <a:latin typeface="+mn-lt"/>
                <a:ea typeface="宋体" charset="0"/>
                <a:cs typeface="Times"/>
              </a:rPr>
              <a:t>,</a:t>
            </a:r>
            <a:r>
              <a:rPr lang="en-GB" altLang="zh-CN" sz="1800" b="0" i="1" baseline="-25000" dirty="0">
                <a:latin typeface="+mn-lt"/>
                <a:ea typeface="宋体" charset="0"/>
                <a:cs typeface="Times"/>
              </a:rPr>
              <a:t> </a:t>
            </a:r>
            <a:r>
              <a:rPr lang="en-GB" altLang="zh-CN" sz="1800" b="0" dirty="0">
                <a:latin typeface="+mn-lt"/>
                <a:ea typeface="宋体" charset="0"/>
              </a:rPr>
              <a:t>and a cooling schedule: </a:t>
            </a:r>
            <a:r>
              <a:rPr lang="en-GB" altLang="zh-CN" sz="1800" b="0" i="1" dirty="0">
                <a:latin typeface="+mn-lt"/>
                <a:cs typeface="Times New Roman" charset="0"/>
              </a:rPr>
              <a:t>t</a:t>
            </a:r>
            <a:r>
              <a:rPr lang="en-GB" altLang="zh-CN" sz="1800" b="0" dirty="0">
                <a:latin typeface="+mn-lt"/>
                <a:cs typeface="Times New Roman" charset="0"/>
              </a:rPr>
              <a:t> = </a:t>
            </a:r>
            <a:r>
              <a:rPr lang="en-GB" altLang="zh-CN" sz="1800" b="0" i="1" dirty="0">
                <a:latin typeface="+mn-lt"/>
                <a:cs typeface="Times New Roman" charset="0"/>
              </a:rPr>
              <a:t>s(t), </a:t>
            </a:r>
            <a:r>
              <a:rPr lang="en-GB" altLang="zh-CN" sz="1800" b="0" dirty="0">
                <a:latin typeface="+mn-lt"/>
                <a:cs typeface="Times New Roman" charset="0"/>
              </a:rPr>
              <a:t>set current solution </a:t>
            </a:r>
            <a:r>
              <a:rPr lang="en-GB" altLang="zh-CN" sz="1800" b="0" i="1" dirty="0">
                <a:latin typeface="+mn-lt"/>
                <a:cs typeface="Times New Roman" charset="0"/>
              </a:rPr>
              <a:t>s=s</a:t>
            </a:r>
            <a:r>
              <a:rPr lang="en-GB" altLang="zh-CN" sz="1800" b="0" baseline="-25000" dirty="0">
                <a:latin typeface="+mn-lt"/>
                <a:cs typeface="Times New Roman" charset="0"/>
              </a:rPr>
              <a:t>0 </a:t>
            </a:r>
            <a:r>
              <a:rPr lang="en-GB" altLang="zh-CN" sz="1800" b="0" dirty="0">
                <a:latin typeface="+mn-lt"/>
                <a:cs typeface="Times New Roman" charset="0"/>
              </a:rPr>
              <a:t>and number of repetitions at each temperature, </a:t>
            </a:r>
            <a:r>
              <a:rPr lang="en-GB" altLang="zh-CN" sz="1800" b="0" i="1" dirty="0" err="1">
                <a:latin typeface="+mn-lt"/>
                <a:cs typeface="Times New Roman" charset="0"/>
              </a:rPr>
              <a:t>nrep</a:t>
            </a:r>
            <a:r>
              <a:rPr lang="en-GB" altLang="zh-CN" sz="1800" b="0" dirty="0">
                <a:latin typeface="+mn-lt"/>
                <a:cs typeface="Times New Roman" charset="0"/>
              </a:rPr>
              <a:t>. Define neighbourhood </a:t>
            </a:r>
            <a:r>
              <a:rPr lang="en-GB" altLang="zh-CN" sz="1800" b="0" i="1" dirty="0">
                <a:latin typeface="+mn-lt"/>
                <a:cs typeface="Times New Roman" charset="0"/>
              </a:rPr>
              <a:t>N</a:t>
            </a:r>
            <a:r>
              <a:rPr lang="en-GB" altLang="zh-CN" sz="1800" b="0" dirty="0">
                <a:latin typeface="+mn-lt"/>
                <a:cs typeface="Times New Roman" charset="0"/>
              </a:rPr>
              <a:t>(s)</a:t>
            </a:r>
            <a:endParaRPr lang="en-GB" altLang="zh-CN" sz="1800" b="0" dirty="0">
              <a:latin typeface="+mn-lt"/>
              <a:ea typeface="宋体" charset="0"/>
            </a:endParaRPr>
          </a:p>
          <a:p>
            <a:pPr>
              <a:spcBef>
                <a:spcPts val="600"/>
              </a:spcBef>
            </a:pPr>
            <a:r>
              <a:rPr lang="en-GB" altLang="zh-CN" sz="1800" dirty="0">
                <a:latin typeface="+mn-lt"/>
                <a:ea typeface="宋体" charset="0"/>
              </a:rPr>
              <a:t>while </a:t>
            </a:r>
            <a:r>
              <a:rPr lang="en-GB" altLang="zh-CN" sz="1800" b="0" dirty="0">
                <a:latin typeface="+mn-lt"/>
                <a:ea typeface="宋体" charset="0"/>
              </a:rPr>
              <a:t>(</a:t>
            </a:r>
            <a:r>
              <a:rPr lang="en-GB" altLang="zh-CN" sz="1800" b="0" i="1" dirty="0">
                <a:latin typeface="+mn-lt"/>
                <a:ea typeface="宋体" charset="0"/>
              </a:rPr>
              <a:t>t</a:t>
            </a:r>
            <a:r>
              <a:rPr lang="en-GB" altLang="zh-CN" sz="1800" b="0" dirty="0">
                <a:latin typeface="+mn-lt"/>
                <a:ea typeface="宋体" charset="0"/>
              </a:rPr>
              <a:t>&gt;</a:t>
            </a:r>
            <a:r>
              <a:rPr lang="en-GB" altLang="zh-CN" sz="1800" b="0" i="1" dirty="0" err="1">
                <a:latin typeface="+mn-lt"/>
                <a:ea typeface="宋体" charset="0"/>
              </a:rPr>
              <a:t>t</a:t>
            </a:r>
            <a:r>
              <a:rPr lang="en-GB" altLang="zh-CN" sz="1800" b="0" i="1" baseline="-25000" dirty="0" err="1">
                <a:latin typeface="+mn-lt"/>
                <a:ea typeface="宋体" charset="0"/>
              </a:rPr>
              <a:t>f</a:t>
            </a:r>
            <a:r>
              <a:rPr lang="en-GB" altLang="zh-CN" sz="1800" b="0" dirty="0">
                <a:latin typeface="+mn-lt"/>
                <a:ea typeface="宋体" charset="0"/>
              </a:rPr>
              <a:t> &amp;&amp; n &lt; </a:t>
            </a:r>
            <a:r>
              <a:rPr lang="en-GB" altLang="zh-CN" sz="1800" b="0" i="1" dirty="0">
                <a:latin typeface="+mn-lt"/>
                <a:ea typeface="宋体" charset="0"/>
              </a:rPr>
              <a:t>K</a:t>
            </a:r>
            <a:r>
              <a:rPr lang="en-GB" altLang="zh-CN" sz="1800" b="0" dirty="0">
                <a:latin typeface="+mn-lt"/>
                <a:ea typeface="宋体" charset="0"/>
              </a:rPr>
              <a:t>)</a:t>
            </a:r>
          </a:p>
          <a:p>
            <a:pPr lvl="1">
              <a:spcBef>
                <a:spcPts val="600"/>
              </a:spcBef>
            </a:pPr>
            <a:r>
              <a:rPr lang="en-GB" altLang="zh-CN" sz="1800" dirty="0">
                <a:latin typeface="+mn-lt"/>
                <a:ea typeface="宋体" charset="0"/>
              </a:rPr>
              <a:t>while(rep&lt; </a:t>
            </a:r>
            <a:r>
              <a:rPr lang="en-GB" altLang="zh-CN" sz="1800" dirty="0" err="1">
                <a:latin typeface="+mn-lt"/>
                <a:ea typeface="宋体" charset="0"/>
              </a:rPr>
              <a:t>nrep</a:t>
            </a:r>
            <a:r>
              <a:rPr lang="en-GB" altLang="zh-CN" sz="1800" dirty="0">
                <a:latin typeface="+mn-lt"/>
                <a:ea typeface="宋体" charset="0"/>
              </a:rPr>
              <a:t>)</a:t>
            </a:r>
            <a:endParaRPr lang="en-GB" altLang="zh-CN" sz="1800" b="0" dirty="0">
              <a:latin typeface="+mn-lt"/>
              <a:ea typeface="宋体" charset="0"/>
            </a:endParaRPr>
          </a:p>
          <a:p>
            <a:pPr lvl="2">
              <a:spcBef>
                <a:spcPts val="600"/>
              </a:spcBef>
            </a:pPr>
            <a:r>
              <a:rPr lang="en-GB" altLang="zh-CN" sz="1800" b="0" dirty="0">
                <a:latin typeface="+mn-lt"/>
                <a:ea typeface="宋体" charset="0"/>
              </a:rPr>
              <a:t>s’=random(N(s)); rep++; </a:t>
            </a:r>
            <a:r>
              <a:rPr lang="en-GB" altLang="zh-CN" sz="1800" b="0" i="1" dirty="0">
                <a:latin typeface="+mn-lt"/>
                <a:ea typeface="宋体" charset="0"/>
              </a:rPr>
              <a:t>r</a:t>
            </a:r>
            <a:r>
              <a:rPr lang="en-GB" altLang="zh-CN" sz="1800" b="0" dirty="0">
                <a:latin typeface="+mn-lt"/>
                <a:ea typeface="宋体" charset="0"/>
              </a:rPr>
              <a:t>=random(0,1); </a:t>
            </a:r>
          </a:p>
          <a:p>
            <a:pPr lvl="2">
              <a:spcBef>
                <a:spcPts val="600"/>
              </a:spcBef>
            </a:pPr>
            <a:r>
              <a:rPr lang="en-GB" altLang="zh-CN" sz="1800" b="0" i="1" dirty="0" err="1">
                <a:latin typeface="+mn-lt"/>
                <a:cs typeface="Times New Roman" charset="0"/>
              </a:rPr>
              <a:t>δ</a:t>
            </a:r>
            <a:r>
              <a:rPr lang="en-GB" altLang="zh-CN" sz="1800" b="0" i="1" dirty="0">
                <a:latin typeface="+mn-lt"/>
                <a:cs typeface="Times New Roman" charset="0"/>
              </a:rPr>
              <a:t>=f(s’)-f(s);</a:t>
            </a:r>
            <a:endParaRPr lang="en-GB" altLang="zh-CN" sz="1800" b="0" i="1" dirty="0">
              <a:latin typeface="+mn-lt"/>
              <a:ea typeface="宋体" charset="0"/>
            </a:endParaRPr>
          </a:p>
          <a:p>
            <a:pPr lvl="2">
              <a:spcBef>
                <a:spcPts val="600"/>
              </a:spcBef>
            </a:pPr>
            <a:r>
              <a:rPr lang="en-GB" altLang="zh-CN" sz="1800" dirty="0">
                <a:latin typeface="+mn-lt"/>
                <a:cs typeface="Times New Roman" charset="0"/>
              </a:rPr>
              <a:t>if</a:t>
            </a:r>
            <a:r>
              <a:rPr lang="en-GB" altLang="zh-CN" sz="1800" b="0" i="1" dirty="0">
                <a:latin typeface="+mn-lt"/>
                <a:cs typeface="Times New Roman" charset="0"/>
              </a:rPr>
              <a:t> (</a:t>
            </a:r>
            <a:r>
              <a:rPr lang="en-GB" altLang="zh-CN" sz="1800" b="0" i="1" dirty="0" err="1">
                <a:latin typeface="+mn-lt"/>
                <a:cs typeface="Times New Roman" charset="0"/>
              </a:rPr>
              <a:t>δ</a:t>
            </a:r>
            <a:r>
              <a:rPr lang="en-GB" altLang="zh-CN" sz="1800" b="0" i="1" dirty="0">
                <a:latin typeface="+mn-lt"/>
                <a:cs typeface="Times New Roman" charset="0"/>
              </a:rPr>
              <a:t> &lt;0 </a:t>
            </a:r>
            <a:r>
              <a:rPr lang="en-GB" altLang="zh-CN" sz="1800" b="0" dirty="0">
                <a:latin typeface="+mn-lt"/>
                <a:cs typeface="Times New Roman" charset="0"/>
              </a:rPr>
              <a:t>||</a:t>
            </a:r>
            <a:r>
              <a:rPr lang="en-GB" altLang="zh-CN" sz="1800" b="0" i="1" dirty="0">
                <a:latin typeface="+mn-lt"/>
                <a:cs typeface="Times New Roman" charset="0"/>
              </a:rPr>
              <a:t> p</a:t>
            </a:r>
            <a:r>
              <a:rPr lang="en-GB" altLang="zh-CN" sz="1800" b="0" dirty="0">
                <a:latin typeface="+mn-lt"/>
                <a:cs typeface="Times New Roman" charset="0"/>
              </a:rPr>
              <a:t> = </a:t>
            </a:r>
            <a:r>
              <a:rPr lang="en-GB" altLang="zh-CN" sz="1800" b="0" i="1" dirty="0">
                <a:latin typeface="+mn-lt"/>
                <a:cs typeface="Times New Roman" charset="0"/>
              </a:rPr>
              <a:t>exp</a:t>
            </a:r>
            <a:r>
              <a:rPr lang="en-GB" altLang="zh-CN" sz="1800" b="0" dirty="0">
                <a:latin typeface="+mn-lt"/>
                <a:cs typeface="Times New Roman" charset="0"/>
              </a:rPr>
              <a:t>(-</a:t>
            </a:r>
            <a:r>
              <a:rPr lang="en-GB" altLang="zh-CN" sz="1800" b="0" i="1" dirty="0" err="1">
                <a:latin typeface="+mn-lt"/>
                <a:cs typeface="Times New Roman" charset="0"/>
              </a:rPr>
              <a:t>δ</a:t>
            </a:r>
            <a:r>
              <a:rPr lang="en-GB" altLang="zh-CN" sz="1800" b="0" i="1" dirty="0">
                <a:latin typeface="+mn-lt"/>
                <a:cs typeface="Times New Roman" charset="0"/>
              </a:rPr>
              <a:t> </a:t>
            </a:r>
            <a:r>
              <a:rPr lang="en-GB" altLang="zh-CN" sz="1800" b="0" dirty="0">
                <a:latin typeface="+mn-lt"/>
                <a:cs typeface="Times New Roman" charset="0"/>
              </a:rPr>
              <a:t>/</a:t>
            </a:r>
            <a:r>
              <a:rPr lang="en-GB" altLang="zh-CN" sz="1800" b="0" i="1" dirty="0">
                <a:latin typeface="+mn-lt"/>
                <a:cs typeface="Times New Roman" charset="0"/>
              </a:rPr>
              <a:t>t</a:t>
            </a:r>
            <a:r>
              <a:rPr lang="en-GB" altLang="zh-CN" sz="1800" b="0" dirty="0">
                <a:latin typeface="+mn-lt"/>
                <a:cs typeface="Times New Roman" charset="0"/>
              </a:rPr>
              <a:t>)&gt; </a:t>
            </a:r>
            <a:r>
              <a:rPr lang="en-GB" altLang="zh-CN" sz="1800" b="0" i="1" dirty="0">
                <a:latin typeface="+mn-lt"/>
                <a:cs typeface="Times New Roman" charset="0"/>
              </a:rPr>
              <a:t>r)</a:t>
            </a:r>
            <a:r>
              <a:rPr lang="en-GB" altLang="zh-CN" sz="1800" b="0" dirty="0">
                <a:latin typeface="+mn-lt"/>
                <a:cs typeface="Times New Roman" charset="0"/>
              </a:rPr>
              <a:t> </a:t>
            </a:r>
            <a:r>
              <a:rPr lang="en-GB" altLang="zh-CN" sz="1800" dirty="0">
                <a:latin typeface="+mn-lt"/>
                <a:cs typeface="Times New Roman" charset="0"/>
              </a:rPr>
              <a:t>set</a:t>
            </a:r>
            <a:r>
              <a:rPr lang="en-GB" altLang="zh-CN" sz="1800" b="0" dirty="0">
                <a:latin typeface="+mn-lt"/>
                <a:cs typeface="Times New Roman" charset="0"/>
              </a:rPr>
              <a:t> s=s’; </a:t>
            </a:r>
            <a:r>
              <a:rPr lang="en-GB" altLang="zh-CN" sz="1800" dirty="0">
                <a:latin typeface="+mn-lt"/>
                <a:cs typeface="Times New Roman" charset="0"/>
              </a:rPr>
              <a:t>endif </a:t>
            </a:r>
            <a:endParaRPr lang="en-GB" altLang="zh-CN" sz="1800" dirty="0">
              <a:latin typeface="+mn-lt"/>
              <a:ea typeface="宋体" charset="0"/>
            </a:endParaRPr>
          </a:p>
          <a:p>
            <a:pPr lvl="2">
              <a:spcBef>
                <a:spcPts val="600"/>
              </a:spcBef>
            </a:pPr>
            <a:r>
              <a:rPr lang="en-GB" altLang="zh-CN" sz="1800" b="0" dirty="0">
                <a:latin typeface="+mn-lt"/>
                <a:ea typeface="宋体" charset="0"/>
              </a:rPr>
              <a:t>update the best solution found so far, s*</a:t>
            </a:r>
          </a:p>
          <a:p>
            <a:pPr lvl="1">
              <a:spcBef>
                <a:spcPts val="600"/>
              </a:spcBef>
            </a:pPr>
            <a:r>
              <a:rPr lang="en-GB" altLang="zh-CN" sz="1800" b="1" dirty="0" err="1">
                <a:latin typeface="+mn-lt"/>
                <a:ea typeface="宋体" charset="0"/>
              </a:rPr>
              <a:t>endwhile</a:t>
            </a:r>
            <a:r>
              <a:rPr lang="en-GB" altLang="zh-CN" sz="1800" b="1" dirty="0">
                <a:latin typeface="+mn-lt"/>
                <a:ea typeface="宋体" charset="0"/>
              </a:rPr>
              <a:t> </a:t>
            </a:r>
          </a:p>
          <a:p>
            <a:pPr lvl="1">
              <a:spcBef>
                <a:spcPts val="600"/>
              </a:spcBef>
            </a:pPr>
            <a:r>
              <a:rPr lang="en-GB" altLang="zh-CN" sz="1800" dirty="0">
                <a:latin typeface="+mn-lt"/>
                <a:ea typeface="宋体" charset="0"/>
              </a:rPr>
              <a:t>Update temperature </a:t>
            </a:r>
            <a:r>
              <a:rPr lang="en-GB" altLang="zh-CN" sz="1800" i="1" dirty="0">
                <a:latin typeface="+mn-lt"/>
                <a:ea typeface="宋体" charset="0"/>
              </a:rPr>
              <a:t>t=s(t)</a:t>
            </a:r>
            <a:r>
              <a:rPr lang="en-GB" altLang="zh-CN" sz="1800" dirty="0">
                <a:latin typeface="+mn-lt"/>
                <a:ea typeface="宋体" charset="0"/>
              </a:rPr>
              <a:t>. n++; rep=0;</a:t>
            </a:r>
          </a:p>
          <a:p>
            <a:pPr>
              <a:spcBef>
                <a:spcPts val="600"/>
              </a:spcBef>
            </a:pPr>
            <a:r>
              <a:rPr lang="en-GB" altLang="zh-CN" sz="1800" dirty="0" err="1">
                <a:latin typeface="+mn-lt"/>
                <a:ea typeface="宋体" charset="0"/>
              </a:rPr>
              <a:t>endwhile</a:t>
            </a:r>
            <a:endParaRPr lang="en-GB" altLang="zh-CN" sz="1800" dirty="0">
              <a:latin typeface="+mn-lt"/>
              <a:ea typeface="宋体" charset="0"/>
            </a:endParaRPr>
          </a:p>
          <a:p>
            <a:pPr>
              <a:spcBef>
                <a:spcPts val="600"/>
              </a:spcBef>
            </a:pPr>
            <a:r>
              <a:rPr lang="en-GB" sz="1800" dirty="0">
                <a:latin typeface="+mn-lt"/>
                <a:ea typeface="宋体" charset="0"/>
              </a:rPr>
              <a:t>return s*</a:t>
            </a:r>
            <a:endParaRPr lang="en-US" sz="1800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AE2AIM: Artificial Intelligence Methods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 Algorithm (</a:t>
            </a:r>
            <a:r>
              <a:rPr lang="en-US"/>
              <a:t>for minimizing)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556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74675" indent="-574675">
                  <a:spcAft>
                    <a:spcPts val="2400"/>
                  </a:spcAft>
                  <a:buFont typeface="Symbol" charset="0"/>
                  <a:buNone/>
                  <a:tabLst>
                    <a:tab pos="574675" algn="l"/>
                  </a:tabLst>
                </a:pPr>
                <a:r>
                  <a:rPr lang="en-GB" sz="2000" dirty="0">
                    <a:solidFill>
                      <a:srgbClr val="0000FF"/>
                    </a:solidFill>
                  </a:rPr>
                  <a:t>To accept or not to accept </a:t>
                </a:r>
                <a:r>
                  <a:rPr lang="mr-IN" sz="2000" dirty="0">
                    <a:solidFill>
                      <a:srgbClr val="0000FF"/>
                    </a:solidFill>
                  </a:rPr>
                  <a:t>–</a:t>
                </a:r>
                <a:r>
                  <a:rPr lang="en-GB" sz="2000" dirty="0">
                    <a:solidFill>
                      <a:srgbClr val="0000FF"/>
                    </a:solidFill>
                  </a:rPr>
                  <a:t> SA?</a:t>
                </a:r>
              </a:p>
              <a:p>
                <a:pPr marL="574675" indent="-574675" algn="ctr">
                  <a:spcAft>
                    <a:spcPts val="2400"/>
                  </a:spcAft>
                  <a:buFont typeface="Symbol" charset="0"/>
                  <a:buNone/>
                  <a:tabLst>
                    <a:tab pos="574675" algn="l"/>
                  </a:tabLst>
                </a:pPr>
                <a:r>
                  <a:rPr lang="en-GB" sz="2000" i="1" dirty="0">
                    <a:solidFill>
                      <a:srgbClr val="0000FF"/>
                    </a:solidFill>
                  </a:rPr>
                  <a:t>p</a:t>
                </a:r>
                <a:r>
                  <a:rPr lang="en-GB" sz="2000" dirty="0">
                    <a:solidFill>
                      <a:srgbClr val="0000FF"/>
                    </a:solidFill>
                  </a:rPr>
                  <a:t> = exp(-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altLang="zh-CN" sz="2000" b="0" i="1" dirty="0" smtClean="0">
                        <a:solidFill>
                          <a:schemeClr val="accent2"/>
                        </a:solidFill>
                        <a:cs typeface="Times New Roman" charset="0"/>
                      </a:rPr>
                      <m:t>δ</m:t>
                    </m:r>
                  </m:oMath>
                </a14:m>
                <a:r>
                  <a:rPr lang="en-GB" sz="2000" dirty="0">
                    <a:solidFill>
                      <a:srgbClr val="0000FF"/>
                    </a:solidFill>
                  </a:rPr>
                  <a:t>/</a:t>
                </a:r>
                <a:r>
                  <a:rPr lang="en-GB" sz="2000" i="1" dirty="0">
                    <a:solidFill>
                      <a:srgbClr val="0000FF"/>
                    </a:solidFill>
                  </a:rPr>
                  <a:t>t</a:t>
                </a:r>
                <a:r>
                  <a:rPr lang="en-GB" sz="2000" dirty="0">
                    <a:solidFill>
                      <a:srgbClr val="0000FF"/>
                    </a:solidFill>
                  </a:rPr>
                  <a:t>) &gt; </a:t>
                </a:r>
                <a:r>
                  <a:rPr lang="en-GB" sz="2000" i="1" dirty="0">
                    <a:solidFill>
                      <a:srgbClr val="0000FF"/>
                    </a:solidFill>
                  </a:rPr>
                  <a:t>r</a:t>
                </a:r>
                <a:endParaRPr lang="en-GB" sz="2000" dirty="0">
                  <a:solidFill>
                    <a:srgbClr val="0000FF"/>
                  </a:solidFill>
                </a:endParaRPr>
              </a:p>
              <a:p>
                <a:pPr marL="0" indent="0">
                  <a:buNone/>
                  <a:tabLst>
                    <a:tab pos="574675" algn="l"/>
                  </a:tabLst>
                </a:pPr>
                <a:r>
                  <a:rPr lang="en-GB" dirty="0"/>
                  <a:t>where</a:t>
                </a:r>
              </a:p>
              <a:p>
                <a:pPr marL="808038" lvl="1" indent="-444500">
                  <a:tabLst>
                    <a:tab pos="574675" algn="l"/>
                  </a:tabLst>
                </a:pPr>
                <a:r>
                  <a:rPr lang="en-GB" altLang="zh-CN" sz="2000" i="1" dirty="0" err="1">
                    <a:cs typeface="Times New Roman" charset="0"/>
                  </a:rPr>
                  <a:t>δ</a:t>
                </a:r>
                <a:r>
                  <a:rPr lang="en-GB" altLang="zh-CN" sz="2000" i="1" dirty="0">
                    <a:cs typeface="Times New Roman" charset="0"/>
                  </a:rPr>
                  <a:t> </a:t>
                </a:r>
                <a:r>
                  <a:rPr lang="en-GB" sz="2000" b="1" dirty="0"/>
                  <a:t>is change in the evaluation function</a:t>
                </a:r>
              </a:p>
              <a:p>
                <a:pPr marL="808038" lvl="1" indent="-444500">
                  <a:tabLst>
                    <a:tab pos="574675" algn="l"/>
                  </a:tabLst>
                </a:pPr>
                <a:r>
                  <a:rPr lang="en-GB" sz="2000" b="1" i="1" dirty="0"/>
                  <a:t>t</a:t>
                </a:r>
                <a:r>
                  <a:rPr lang="en-GB" sz="2000" b="1" dirty="0"/>
                  <a:t> the current temperature</a:t>
                </a:r>
              </a:p>
              <a:p>
                <a:pPr marL="808038" lvl="1" indent="-444500">
                  <a:tabLst>
                    <a:tab pos="574675" algn="l"/>
                  </a:tabLst>
                </a:pPr>
                <a:r>
                  <a:rPr lang="en-GB" sz="2000" b="1" i="1" dirty="0"/>
                  <a:t>r</a:t>
                </a:r>
                <a:r>
                  <a:rPr lang="en-GB" sz="2000" b="1" dirty="0"/>
                  <a:t> is a random number between 0 and 1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79" t="-49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Annealing</a:t>
            </a:r>
          </a:p>
        </p:txBody>
      </p:sp>
      <p:graphicFrame>
        <p:nvGraphicFramePr>
          <p:cNvPr id="9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6724692"/>
              </p:ext>
            </p:extLst>
          </p:nvPr>
        </p:nvGraphicFramePr>
        <p:xfrm>
          <a:off x="1093167" y="4478362"/>
          <a:ext cx="7007225" cy="175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Document" r:id="rId4" imgW="5562600" imgH="1397000" progId="Word.Document.8">
                  <p:embed/>
                </p:oleObj>
              </mc:Choice>
              <mc:Fallback>
                <p:oleObj name="Document" r:id="rId4" imgW="5562600" imgH="1397000" progId="Word.Document.8">
                  <p:embed/>
                  <p:pic>
                    <p:nvPicPr>
                      <p:cNvPr id="9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93167" y="4478362"/>
                        <a:ext cx="7007225" cy="175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178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FF"/>
                </a:solidFill>
              </a:rPr>
              <a:t>To accept or not to accept </a:t>
            </a:r>
            <a:r>
              <a:rPr lang="mr-IN" sz="2000" dirty="0">
                <a:solidFill>
                  <a:srgbClr val="0000FF"/>
                </a:solidFill>
              </a:rPr>
              <a:t>–</a:t>
            </a:r>
            <a:r>
              <a:rPr lang="en-US" sz="2000" dirty="0">
                <a:solidFill>
                  <a:srgbClr val="0000FF"/>
                </a:solidFill>
              </a:rPr>
              <a:t> SA?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0000FF"/>
              </a:solidFill>
            </a:endParaRPr>
          </a:p>
          <a:p>
            <a:pPr marL="574675" indent="-574675">
              <a:spcBef>
                <a:spcPts val="1600"/>
              </a:spcBef>
              <a:spcAft>
                <a:spcPts val="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GB" sz="1800" dirty="0"/>
              <a:t>The probability of accepting a worse state is a function of both the temperature of the system and the change in the evaluation function. </a:t>
            </a:r>
          </a:p>
          <a:p>
            <a:pPr marL="574675" indent="-574675">
              <a:spcBef>
                <a:spcPts val="1600"/>
              </a:spcBef>
              <a:spcAft>
                <a:spcPts val="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GB" sz="1800" dirty="0"/>
              <a:t>Small increase in evaluation function is more likely accepted than a large jump. </a:t>
            </a:r>
          </a:p>
          <a:p>
            <a:pPr marL="574675" indent="-574675">
              <a:spcBef>
                <a:spcPts val="1600"/>
              </a:spcBef>
              <a:spcAft>
                <a:spcPts val="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GB" sz="1800" dirty="0"/>
              <a:t>As the temperature decreases, the probability of accepting worse moves decreases.</a:t>
            </a:r>
          </a:p>
          <a:p>
            <a:pPr marL="574675" indent="-574675">
              <a:spcBef>
                <a:spcPts val="1600"/>
              </a:spcBef>
              <a:spcAft>
                <a:spcPts val="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GB" sz="1800" dirty="0"/>
              <a:t>If </a:t>
            </a:r>
            <a:r>
              <a:rPr lang="en-GB" sz="1800" i="1" dirty="0"/>
              <a:t>t</a:t>
            </a:r>
            <a:r>
              <a:rPr lang="en-GB" sz="1800" dirty="0"/>
              <a:t>=0, no worse moves are accepted (i.e. hill climbing)</a:t>
            </a:r>
          </a:p>
          <a:p>
            <a:pPr marL="574675" indent="-574675">
              <a:spcBef>
                <a:spcPts val="1600"/>
              </a:spcBef>
              <a:spcAft>
                <a:spcPts val="0"/>
              </a:spcAft>
              <a:buFont typeface="Symbol" charset="0"/>
              <a:buChar char="·"/>
              <a:tabLst>
                <a:tab pos="574675" algn="l"/>
              </a:tabLst>
            </a:pPr>
            <a:r>
              <a:rPr lang="en-GB" sz="1800" dirty="0">
                <a:solidFill>
                  <a:schemeClr val="tx1"/>
                </a:solidFill>
              </a:rPr>
              <a:t>When t is sufficiently high, all moves are accepted (random walk)</a:t>
            </a:r>
            <a:endParaRPr lang="en-US" sz="2000" dirty="0">
              <a:solidFill>
                <a:schemeClr val="tx1"/>
              </a:solidFill>
            </a:endParaRPr>
          </a:p>
          <a:p>
            <a:pPr>
              <a:spcBef>
                <a:spcPts val="1600"/>
              </a:spcBef>
              <a:spcAft>
                <a:spcPts val="0"/>
              </a:spcAft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Annealing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035A36C-0556-A54B-A318-9F88D97FF8A9}"/>
                  </a:ext>
                </a:extLst>
              </p:cNvPr>
              <p:cNvSpPr/>
              <p:nvPr/>
            </p:nvSpPr>
            <p:spPr>
              <a:xfrm>
                <a:off x="2843808" y="1340768"/>
                <a:ext cx="2484366" cy="7016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N" sz="240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CN" sz="24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N" sz="24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N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CN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nor/>
                                </m:rPr>
                                <a:rPr lang="en-GB" altLang="zh-CN" sz="2400" i="1" dirty="0">
                                  <a:cs typeface="Times New Roman" charset="0"/>
                                </a:rPr>
                                <m:t>δ</m:t>
                              </m:r>
                            </m:num>
                            <m:den>
                              <m:r>
                                <a:rPr lang="en-CN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CN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035A36C-0556-A54B-A318-9F88D97FF8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3808" y="1340768"/>
                <a:ext cx="2484366" cy="701667"/>
              </a:xfrm>
              <a:prstGeom prst="rect">
                <a:avLst/>
              </a:prstGeom>
              <a:blipFill>
                <a:blip r:embed="rId2"/>
                <a:stretch>
                  <a:fillRect b="-5357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178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4675" indent="-574675">
              <a:tabLst>
                <a:tab pos="574675" algn="l"/>
              </a:tabLst>
            </a:pPr>
            <a:r>
              <a:rPr lang="en-GB" dirty="0"/>
              <a:t>Starting Temperature </a:t>
            </a:r>
            <a:r>
              <a:rPr lang="en-GB" i="1" dirty="0" err="1">
                <a:solidFill>
                  <a:srgbClr val="0000FF"/>
                </a:solidFill>
              </a:rPr>
              <a:t>t</a:t>
            </a:r>
            <a:r>
              <a:rPr lang="en-GB" i="1" baseline="-25000" dirty="0" err="1">
                <a:solidFill>
                  <a:srgbClr val="0000FF"/>
                </a:solidFill>
              </a:rPr>
              <a:t>s</a:t>
            </a:r>
            <a:endParaRPr lang="en-GB" i="1" baseline="-25000" dirty="0">
              <a:solidFill>
                <a:srgbClr val="0000FF"/>
              </a:solidFill>
            </a:endParaRPr>
          </a:p>
          <a:p>
            <a:pPr marL="574675" indent="-574675">
              <a:tabLst>
                <a:tab pos="574675" algn="l"/>
              </a:tabLst>
            </a:pPr>
            <a:r>
              <a:rPr lang="en-GB" dirty="0"/>
              <a:t>Final Temperature </a:t>
            </a:r>
            <a:r>
              <a:rPr lang="en-GB" i="1" dirty="0" err="1">
                <a:solidFill>
                  <a:srgbClr val="0000FF"/>
                </a:solidFill>
              </a:rPr>
              <a:t>t</a:t>
            </a:r>
            <a:r>
              <a:rPr lang="en-GB" i="1" baseline="-25000" dirty="0" err="1">
                <a:solidFill>
                  <a:srgbClr val="0000FF"/>
                </a:solidFill>
              </a:rPr>
              <a:t>f</a:t>
            </a:r>
            <a:endParaRPr lang="en-GB" i="1" baseline="-25000" dirty="0">
              <a:solidFill>
                <a:srgbClr val="0000FF"/>
              </a:solidFill>
            </a:endParaRPr>
          </a:p>
          <a:p>
            <a:pPr marL="574675" indent="-574675">
              <a:tabLst>
                <a:tab pos="574675" algn="l"/>
              </a:tabLst>
            </a:pPr>
            <a:r>
              <a:rPr lang="en-GB" dirty="0"/>
              <a:t>Temperature Decrement </a:t>
            </a:r>
            <a:r>
              <a:rPr lang="en-GB" i="1" dirty="0">
                <a:solidFill>
                  <a:srgbClr val="0000FF"/>
                </a:solidFill>
              </a:rPr>
              <a:t>s(t)</a:t>
            </a:r>
          </a:p>
          <a:p>
            <a:pPr marL="574675" indent="-574675">
              <a:tabLst>
                <a:tab pos="574675" algn="l"/>
              </a:tabLst>
            </a:pPr>
            <a:r>
              <a:rPr lang="en-GB" dirty="0"/>
              <a:t>Iterations at each temperature </a:t>
            </a:r>
            <a:r>
              <a:rPr lang="en-GB" i="1" dirty="0" err="1">
                <a:solidFill>
                  <a:srgbClr val="0000FF"/>
                </a:solidFill>
              </a:rPr>
              <a:t>nrep</a:t>
            </a:r>
            <a:endParaRPr lang="en-US" i="1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 Cooling Schedule</a:t>
            </a:r>
          </a:p>
        </p:txBody>
      </p:sp>
    </p:spTree>
    <p:extLst>
      <p:ext uri="{BB962C8B-B14F-4D97-AF65-F5344CB8AC3E}">
        <p14:creationId xmlns:p14="http://schemas.microsoft.com/office/powerpoint/2010/main" val="251178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Starting Temperature</a:t>
            </a:r>
          </a:p>
          <a:p>
            <a:pPr marL="833438">
              <a:spcAft>
                <a:spcPct val="20000"/>
              </a:spcAft>
              <a:tabLst>
                <a:tab pos="574675" algn="l"/>
              </a:tabLst>
            </a:pPr>
            <a:r>
              <a:rPr lang="en-GB" b="1" dirty="0"/>
              <a:t>Must be </a:t>
            </a:r>
            <a:r>
              <a:rPr lang="en-GB" b="1" i="1" dirty="0"/>
              <a:t>hot</a:t>
            </a:r>
            <a:r>
              <a:rPr lang="en-GB" b="1" dirty="0"/>
              <a:t> enough to allow moves to </a:t>
            </a:r>
            <a:r>
              <a:rPr lang="en-GB" b="1" i="1" dirty="0"/>
              <a:t>almost</a:t>
            </a:r>
            <a:r>
              <a:rPr lang="en-GB" b="1" dirty="0"/>
              <a:t> all neighbourhood states (else we are in danger of implementing hill climbing)</a:t>
            </a:r>
          </a:p>
          <a:p>
            <a:pPr marL="833438">
              <a:spcAft>
                <a:spcPct val="20000"/>
              </a:spcAft>
              <a:tabLst>
                <a:tab pos="574675" algn="l"/>
              </a:tabLst>
            </a:pPr>
            <a:r>
              <a:rPr lang="en-GB" b="1" dirty="0"/>
              <a:t>Must </a:t>
            </a:r>
            <a:r>
              <a:rPr lang="en-GB" b="1" i="1" dirty="0"/>
              <a:t>not</a:t>
            </a:r>
            <a:r>
              <a:rPr lang="en-GB" b="1" dirty="0"/>
              <a:t> be so hot that we conduct a random search for a period of time</a:t>
            </a:r>
          </a:p>
          <a:p>
            <a:pPr marL="833438">
              <a:spcAft>
                <a:spcPct val="20000"/>
              </a:spcAft>
              <a:tabLst>
                <a:tab pos="574675" algn="l"/>
              </a:tabLst>
            </a:pPr>
            <a:r>
              <a:rPr lang="en-GB" b="1" dirty="0"/>
              <a:t>Problem is finding a suitable starting temperature is problem-dependent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 Cooling Schedule</a:t>
            </a:r>
          </a:p>
        </p:txBody>
      </p:sp>
    </p:spTree>
    <p:extLst>
      <p:ext uri="{BB962C8B-B14F-4D97-AF65-F5344CB8AC3E}">
        <p14:creationId xmlns:p14="http://schemas.microsoft.com/office/powerpoint/2010/main" val="251178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Starting Temperature</a:t>
            </a:r>
          </a:p>
          <a:p>
            <a:endParaRPr lang="en-US" dirty="0">
              <a:solidFill>
                <a:srgbClr val="0000FF"/>
              </a:solidFill>
            </a:endParaRPr>
          </a:p>
          <a:p>
            <a:pPr marL="833438">
              <a:spcAft>
                <a:spcPct val="20000"/>
              </a:spcAft>
              <a:tabLst>
                <a:tab pos="574675" algn="l"/>
              </a:tabLst>
            </a:pPr>
            <a:r>
              <a:rPr lang="en-GB" b="1" dirty="0"/>
              <a:t>If we know the maximum change in the cost function we can use this to estimate</a:t>
            </a:r>
          </a:p>
          <a:p>
            <a:pPr marL="833438">
              <a:spcAft>
                <a:spcPct val="20000"/>
              </a:spcAft>
              <a:tabLst>
                <a:tab pos="574675" algn="l"/>
              </a:tabLst>
            </a:pPr>
            <a:r>
              <a:rPr lang="en-GB" b="1" dirty="0"/>
              <a:t>Start high, reduce quickly until about x% of worse moves are accepted. Use this as the starting temperature</a:t>
            </a:r>
          </a:p>
          <a:p>
            <a:pPr marL="833438">
              <a:spcAft>
                <a:spcPct val="20000"/>
              </a:spcAft>
              <a:tabLst>
                <a:tab pos="574675" algn="l"/>
              </a:tabLst>
            </a:pPr>
            <a:r>
              <a:rPr lang="en-GB" b="1" dirty="0"/>
              <a:t>Heat rapidly until a certain percentage are accepted the start cooling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 Cooling Schedule</a:t>
            </a:r>
          </a:p>
        </p:txBody>
      </p:sp>
    </p:spTree>
    <p:extLst>
      <p:ext uri="{BB962C8B-B14F-4D97-AF65-F5344CB8AC3E}">
        <p14:creationId xmlns:p14="http://schemas.microsoft.com/office/powerpoint/2010/main" val="1526250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E43A0E-217E-3040-8DBD-AF6431F50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Methods for combinatorial problem</a:t>
            </a:r>
          </a:p>
          <a:p>
            <a:pPr lvl="1"/>
            <a:r>
              <a:rPr lang="en-CN" dirty="0"/>
              <a:t>LP + rounding</a:t>
            </a:r>
            <a:r>
              <a:rPr lang="en-US" dirty="0"/>
              <a:t> (</a:t>
            </a:r>
            <a:r>
              <a:rPr lang="en-US" b="1" dirty="0"/>
              <a:t>Integer</a:t>
            </a:r>
            <a:r>
              <a:rPr lang="en-US" dirty="0"/>
              <a:t>)</a:t>
            </a:r>
            <a:endParaRPr lang="en-CN" dirty="0"/>
          </a:p>
          <a:p>
            <a:pPr lvl="1"/>
            <a:r>
              <a:rPr lang="en-CN" dirty="0"/>
              <a:t>Greedy heuristics - constructive</a:t>
            </a:r>
          </a:p>
          <a:p>
            <a:pPr lvl="1"/>
            <a:r>
              <a:rPr lang="en-CN" dirty="0"/>
              <a:t>Local Search (hill climbing) – iterative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4FD36F-9DF2-BF47-A329-2CF826E6C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A9BEFB-88EC-6342-8A0E-8E151D14A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Previous lecture</a:t>
            </a:r>
          </a:p>
        </p:txBody>
      </p:sp>
    </p:spTree>
    <p:extLst>
      <p:ext uri="{BB962C8B-B14F-4D97-AF65-F5344CB8AC3E}">
        <p14:creationId xmlns:p14="http://schemas.microsoft.com/office/powerpoint/2010/main" val="3375385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Final Temperature</a:t>
            </a:r>
          </a:p>
          <a:p>
            <a:pPr marL="833438">
              <a:tabLst>
                <a:tab pos="574675" algn="l"/>
              </a:tabLst>
            </a:pPr>
            <a:r>
              <a:rPr lang="en-GB" sz="2000" b="1" dirty="0"/>
              <a:t>It is usual to let the temperature decrease until it reaches zero</a:t>
            </a:r>
            <a:br>
              <a:rPr lang="en-GB" sz="2000" b="1" dirty="0"/>
            </a:br>
            <a:r>
              <a:rPr lang="en-GB" sz="2000" b="1" dirty="0"/>
              <a:t>However, this can make the algorithm run for a lot longer, especially when a geometric cooling schedule is being used</a:t>
            </a:r>
            <a:endParaRPr lang="en-GB" sz="2000" dirty="0">
              <a:solidFill>
                <a:srgbClr val="00FF00"/>
              </a:solidFill>
            </a:endParaRPr>
          </a:p>
          <a:p>
            <a:pPr marL="833438">
              <a:tabLst>
                <a:tab pos="574675" algn="l"/>
              </a:tabLst>
            </a:pPr>
            <a:r>
              <a:rPr lang="en-GB" sz="2000" b="1" dirty="0"/>
              <a:t>In practise, it is not necessary to let the temperature reach zero because the chances of accepting a worse move are almost the same as the temperature being equal to zero</a:t>
            </a:r>
          </a:p>
          <a:p>
            <a:pPr marL="833438">
              <a:tabLst>
                <a:tab pos="574675" algn="l"/>
              </a:tabLst>
            </a:pPr>
            <a:r>
              <a:rPr lang="en-GB" sz="2000" dirty="0"/>
              <a:t>Therefore, the stopping criteria can either be a suitably low temperature or when the system is “frozen” at the current temperature (i.e. no better or worse moves are being accepted)</a:t>
            </a:r>
            <a:endParaRPr lang="en-GB" sz="2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 Cooling Schedule</a:t>
            </a:r>
          </a:p>
        </p:txBody>
      </p:sp>
    </p:spTree>
    <p:extLst>
      <p:ext uri="{BB962C8B-B14F-4D97-AF65-F5344CB8AC3E}">
        <p14:creationId xmlns:p14="http://schemas.microsoft.com/office/powerpoint/2010/main" val="1397165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Temperature cooling functions</a:t>
            </a:r>
          </a:p>
          <a:p>
            <a:pPr marL="833438">
              <a:spcAft>
                <a:spcPct val="20000"/>
              </a:spcAft>
              <a:tabLst>
                <a:tab pos="574675" algn="l"/>
              </a:tabLst>
            </a:pPr>
            <a:r>
              <a:rPr lang="en-GB" sz="2000" b="1" dirty="0"/>
              <a:t>Theory states that we should allow enough iterations at each temperature so that the system stabilises at that temperature </a:t>
            </a:r>
            <a:r>
              <a:rPr lang="mr-IN" sz="2000" b="1" dirty="0"/>
              <a:t>–</a:t>
            </a:r>
            <a:r>
              <a:rPr lang="en-GB" sz="2000" b="1" dirty="0"/>
              <a:t> </a:t>
            </a:r>
            <a:r>
              <a:rPr lang="en-GB" sz="2000" b="1" dirty="0">
                <a:solidFill>
                  <a:srgbClr val="0000FF"/>
                </a:solidFill>
              </a:rPr>
              <a:t>Markov process</a:t>
            </a:r>
          </a:p>
          <a:p>
            <a:pPr marL="833438">
              <a:spcAft>
                <a:spcPct val="20000"/>
              </a:spcAft>
              <a:tabLst>
                <a:tab pos="574675" algn="l"/>
              </a:tabLst>
            </a:pPr>
            <a:r>
              <a:rPr lang="en-GB" sz="2000" b="1" dirty="0"/>
              <a:t>Unfortunately, theory also states that the number of iterations at each temperature to achieve this might be exponential to the problem size</a:t>
            </a:r>
          </a:p>
          <a:p>
            <a:pPr marL="833438">
              <a:spcAft>
                <a:spcPct val="20000"/>
              </a:spcAft>
              <a:tabLst>
                <a:tab pos="574675" algn="l"/>
              </a:tabLst>
            </a:pPr>
            <a:r>
              <a:rPr lang="en-GB" sz="2000" dirty="0">
                <a:solidFill>
                  <a:srgbClr val="0000FF"/>
                </a:solidFill>
              </a:rPr>
              <a:t>Two common functions</a:t>
            </a:r>
          </a:p>
          <a:p>
            <a:pPr marL="1233488" lvl="1">
              <a:spcAft>
                <a:spcPct val="20000"/>
              </a:spcAft>
              <a:tabLst>
                <a:tab pos="574675" algn="l"/>
              </a:tabLst>
            </a:pPr>
            <a:r>
              <a:rPr lang="en-GB" sz="1800" dirty="0">
                <a:solidFill>
                  <a:srgbClr val="0000FF"/>
                </a:solidFill>
              </a:rPr>
              <a:t>Geometric </a:t>
            </a:r>
            <a:r>
              <a:rPr lang="en-GB" sz="1800" i="1" dirty="0">
                <a:solidFill>
                  <a:srgbClr val="0000FF"/>
                </a:solidFill>
              </a:rPr>
              <a:t>t=at</a:t>
            </a:r>
          </a:p>
          <a:p>
            <a:pPr marL="1233488" lvl="1">
              <a:spcAft>
                <a:spcPct val="20000"/>
              </a:spcAft>
              <a:tabLst>
                <a:tab pos="574675" algn="l"/>
              </a:tabLst>
            </a:pPr>
            <a:r>
              <a:rPr lang="en-GB" sz="1800" i="1" dirty="0">
                <a:solidFill>
                  <a:srgbClr val="0000FF"/>
                </a:solidFill>
              </a:rPr>
              <a:t>Non-linear </a:t>
            </a:r>
            <a:r>
              <a:rPr lang="en-GB" sz="1800" i="1" dirty="0"/>
              <a:t>t = t/(1 + βt) </a:t>
            </a:r>
            <a:endParaRPr lang="en-US" sz="1800" i="1" dirty="0">
              <a:solidFill>
                <a:srgbClr val="0000FF"/>
              </a:solidFill>
            </a:endParaRPr>
          </a:p>
          <a:p>
            <a:pPr marL="1233488" lvl="1">
              <a:spcAft>
                <a:spcPct val="20000"/>
              </a:spcAft>
              <a:tabLst>
                <a:tab pos="574675" algn="l"/>
              </a:tabLst>
            </a:pPr>
            <a:r>
              <a:rPr lang="en-US" sz="1800" i="1" dirty="0">
                <a:solidFill>
                  <a:srgbClr val="0000FF"/>
                </a:solidFill>
              </a:rPr>
              <a:t>Others </a:t>
            </a:r>
            <a:r>
              <a:rPr lang="mr-IN" sz="1800" i="1" dirty="0">
                <a:solidFill>
                  <a:srgbClr val="0000FF"/>
                </a:solidFill>
              </a:rPr>
              <a:t>…</a:t>
            </a:r>
            <a:r>
              <a:rPr lang="en-GB" sz="1800" i="1" dirty="0">
                <a:solidFill>
                  <a:srgbClr val="0000FF"/>
                </a:solidFill>
              </a:rPr>
              <a:t> </a:t>
            </a:r>
            <a:endParaRPr lang="en-GB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 Cooling Schedule</a:t>
            </a:r>
          </a:p>
        </p:txBody>
      </p:sp>
      <p:graphicFrame>
        <p:nvGraphicFramePr>
          <p:cNvPr id="5" name="Object 4">
            <a:hlinkClick r:id="" action="ppaction://ole?verb=1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895840"/>
              </p:ext>
            </p:extLst>
          </p:nvPr>
        </p:nvGraphicFramePr>
        <p:xfrm>
          <a:off x="6157913" y="4379913"/>
          <a:ext cx="1725612" cy="1255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Worksheet" r:id="rId3" imgW="3606800" imgH="2628900" progId="Excel.Sheet.8">
                  <p:embed/>
                </p:oleObj>
              </mc:Choice>
              <mc:Fallback>
                <p:oleObj name="Worksheet" r:id="rId3" imgW="3606800" imgH="2628900" progId="Excel.Sheet.8">
                  <p:embed/>
                  <p:pic>
                    <p:nvPicPr>
                      <p:cNvPr id="5" name="Object 4">
                        <a:hlinkClick r:id="" action="ppaction://ole?verb=1"/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57913" y="4379913"/>
                        <a:ext cx="1725612" cy="1255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716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4675" indent="-574675">
              <a:tabLst>
                <a:tab pos="574675" algn="l"/>
              </a:tabLst>
            </a:pPr>
            <a:r>
              <a:rPr lang="en-GB" dirty="0"/>
              <a:t>Iterations at each temperature</a:t>
            </a:r>
          </a:p>
          <a:p>
            <a:pPr marL="985838" lvl="1">
              <a:tabLst>
                <a:tab pos="574675" algn="l"/>
              </a:tabLst>
            </a:pPr>
            <a:r>
              <a:rPr lang="en-GB" sz="2000" b="1" dirty="0"/>
              <a:t>An alternative is to dynamically change the number of iterations as the algorithm progresses</a:t>
            </a:r>
          </a:p>
          <a:p>
            <a:pPr marL="985838" lvl="1">
              <a:tabLst>
                <a:tab pos="574675" algn="l"/>
              </a:tabLst>
            </a:pPr>
            <a:r>
              <a:rPr lang="en-GB" sz="2000" b="1" dirty="0"/>
              <a:t>At lower temperatures it is important that a large number of iterations are done so that the local optimum can be fully explored</a:t>
            </a:r>
          </a:p>
          <a:p>
            <a:pPr marL="985838" lvl="1">
              <a:tabLst>
                <a:tab pos="574675" algn="l"/>
              </a:tabLst>
            </a:pPr>
            <a:r>
              <a:rPr lang="en-GB" sz="2000" b="1" dirty="0"/>
              <a:t>At higher temperatures, the number of iterations can be less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 Cooling Schedule - </a:t>
            </a:r>
            <a:r>
              <a:rPr lang="en-US" dirty="0" err="1"/>
              <a:t>nrep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785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Aft>
                <a:spcPts val="300"/>
              </a:spcAft>
            </a:pPr>
            <a:r>
              <a:rPr lang="en-GB" sz="3000"/>
              <a:t>SA Modifications - Cooling</a:t>
            </a:r>
            <a:endParaRPr lang="en-GB" sz="3000" b="1" i="0" u="sng">
              <a:solidFill>
                <a:schemeClr val="tx1"/>
              </a:solidFill>
            </a:endParaRPr>
          </a:p>
        </p:txBody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74675" indent="-574675">
              <a:tabLst>
                <a:tab pos="574675" algn="l"/>
              </a:tabLst>
            </a:pPr>
            <a:r>
              <a:rPr lang="en-US"/>
              <a:t>If you plot a typical cooling schedule you are likely to find that at high temperatures many solutions are accepted</a:t>
            </a:r>
          </a:p>
          <a:p>
            <a:pPr marL="574675" indent="-574675">
              <a:tabLst>
                <a:tab pos="574675" algn="l"/>
              </a:tabLst>
            </a:pPr>
            <a:endParaRPr lang="en-US"/>
          </a:p>
          <a:p>
            <a:pPr marL="574675" indent="-574675">
              <a:tabLst>
                <a:tab pos="574675" algn="l"/>
              </a:tabLst>
            </a:pPr>
            <a:r>
              <a:rPr lang="en-US"/>
              <a:t>If you start at too high a temperature a random search is emulated and until the temperature cools sufficiently any solution can be reached and could have been used as a starting position</a:t>
            </a:r>
          </a:p>
        </p:txBody>
      </p:sp>
    </p:spTree>
    <p:extLst>
      <p:ext uri="{BB962C8B-B14F-4D97-AF65-F5344CB8AC3E}">
        <p14:creationId xmlns:p14="http://schemas.microsoft.com/office/powerpoint/2010/main" val="4192248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Aft>
                <a:spcPts val="300"/>
              </a:spcAft>
            </a:pPr>
            <a:r>
              <a:rPr lang="en-GB" sz="3000"/>
              <a:t>SA Modifications - Cooling</a:t>
            </a:r>
            <a:endParaRPr lang="en-GB" sz="3000" b="1" i="0" u="sng">
              <a:solidFill>
                <a:schemeClr val="tx1"/>
              </a:solidFill>
            </a:endParaRPr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74675" indent="-574675">
              <a:tabLst>
                <a:tab pos="574675" algn="l"/>
              </a:tabLst>
            </a:pPr>
            <a:endParaRPr lang="en-US"/>
          </a:p>
          <a:p>
            <a:pPr marL="574675" indent="-574675">
              <a:tabLst>
                <a:tab pos="574675" algn="l"/>
              </a:tabLst>
            </a:pPr>
            <a:endParaRPr lang="en-US"/>
          </a:p>
          <a:p>
            <a:pPr marL="574675" indent="-574675">
              <a:tabLst>
                <a:tab pos="574675" algn="l"/>
              </a:tabLst>
            </a:pPr>
            <a:r>
              <a:rPr lang="en-US"/>
              <a:t>At lower temperatures, a plot of the cooling schedule, is likely to show that very few worse moves are accepted; almost making simulated annealing emulate hill climbing</a:t>
            </a:r>
          </a:p>
          <a:p>
            <a:pPr marL="574675" indent="-574675">
              <a:tabLst>
                <a:tab pos="574675" algn="l"/>
              </a:tabLs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7736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1026"/>
          <p:cNvSpPr>
            <a:spLocks noGrp="1" noChangeArrowheads="1"/>
          </p:cNvSpPr>
          <p:nvPr>
            <p:ph type="title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Aft>
                <a:spcPts val="300"/>
              </a:spcAft>
            </a:pPr>
            <a:r>
              <a:rPr lang="en-GB" sz="3000"/>
              <a:t>SA Modifications - Cooling</a:t>
            </a:r>
            <a:endParaRPr lang="en-GB" sz="3000" b="1" i="0" u="sng">
              <a:solidFill>
                <a:schemeClr val="tx1"/>
              </a:solidFill>
            </a:endParaRPr>
          </a:p>
        </p:txBody>
      </p:sp>
      <p:sp>
        <p:nvSpPr>
          <p:cNvPr id="229379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74675" indent="-574675">
              <a:tabLst>
                <a:tab pos="574675" algn="l"/>
              </a:tabLst>
            </a:pPr>
            <a:r>
              <a:rPr lang="en-US"/>
              <a:t>Taking this one stage further, we can say that simulated annealing does most of its work during the middle stages of the cooling schedule</a:t>
            </a:r>
          </a:p>
          <a:p>
            <a:pPr marL="574675" indent="-574675">
              <a:tabLst>
                <a:tab pos="574675" algn="l"/>
              </a:tabLst>
            </a:pPr>
            <a:endParaRPr lang="en-US"/>
          </a:p>
          <a:p>
            <a:pPr marL="574675" indent="-574675">
              <a:tabLst>
                <a:tab pos="574675" algn="l"/>
              </a:tabLst>
            </a:pPr>
            <a:r>
              <a:rPr lang="en-US"/>
              <a:t>(Connolly, 1990) suggested annealing at a constant temperature</a:t>
            </a:r>
          </a:p>
        </p:txBody>
      </p:sp>
    </p:spTree>
    <p:extLst>
      <p:ext uri="{BB962C8B-B14F-4D97-AF65-F5344CB8AC3E}">
        <p14:creationId xmlns:p14="http://schemas.microsoft.com/office/powerpoint/2010/main" val="2324674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1026"/>
          <p:cNvSpPr>
            <a:spLocks noGrp="1" noChangeArrowheads="1"/>
          </p:cNvSpPr>
          <p:nvPr>
            <p:ph type="title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Aft>
                <a:spcPts val="300"/>
              </a:spcAft>
            </a:pPr>
            <a:r>
              <a:rPr lang="en-GB" sz="3000"/>
              <a:t>SA Modifications - Cooling</a:t>
            </a:r>
            <a:endParaRPr lang="en-GB" sz="3000" b="1" i="0" u="sng">
              <a:solidFill>
                <a:schemeClr val="tx1"/>
              </a:solidFill>
            </a:endParaRPr>
          </a:p>
        </p:txBody>
      </p:sp>
      <p:sp>
        <p:nvSpPr>
          <p:cNvPr id="23040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74675" indent="-574675">
              <a:tabLst>
                <a:tab pos="574675" algn="l"/>
              </a:tabLst>
            </a:pPr>
            <a:r>
              <a:rPr lang="en-US"/>
              <a:t>But what temperature?</a:t>
            </a:r>
          </a:p>
          <a:p>
            <a:pPr marL="574675" indent="-574675">
              <a:tabLst>
                <a:tab pos="574675" algn="l"/>
              </a:tabLst>
            </a:pPr>
            <a:endParaRPr lang="en-US"/>
          </a:p>
          <a:p>
            <a:pPr marL="574675" indent="-574675">
              <a:tabLst>
                <a:tab pos="574675" algn="l"/>
              </a:tabLst>
            </a:pPr>
            <a:r>
              <a:rPr lang="en-US"/>
              <a:t>It must be high enough to allow movement but not so low that the system is frozen</a:t>
            </a:r>
          </a:p>
          <a:p>
            <a:pPr marL="574675" indent="-574675">
              <a:tabLst>
                <a:tab pos="574675" algn="l"/>
              </a:tabLst>
            </a:pPr>
            <a:endParaRPr lang="en-US"/>
          </a:p>
          <a:p>
            <a:pPr marL="574675" indent="-574675">
              <a:tabLst>
                <a:tab pos="574675" algn="l"/>
              </a:tabLst>
            </a:pPr>
            <a:r>
              <a:rPr lang="en-US"/>
              <a:t>But, the optimum temperature will vary from one type of problem to another and also from one instance of a problem to another instance of the same problem</a:t>
            </a:r>
          </a:p>
        </p:txBody>
      </p:sp>
    </p:spTree>
    <p:extLst>
      <p:ext uri="{BB962C8B-B14F-4D97-AF65-F5344CB8AC3E}">
        <p14:creationId xmlns:p14="http://schemas.microsoft.com/office/powerpoint/2010/main" val="23501090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Aft>
                <a:spcPts val="300"/>
              </a:spcAft>
            </a:pPr>
            <a:r>
              <a:rPr lang="en-GB" sz="3000"/>
              <a:t>SA Modifications - Cooling</a:t>
            </a:r>
            <a:endParaRPr lang="en-GB" sz="3000" b="1" i="0" u="sng">
              <a:solidFill>
                <a:schemeClr val="tx1"/>
              </a:solidFill>
            </a:endParaRPr>
          </a:p>
        </p:txBody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74675" indent="-574675">
              <a:tabLst>
                <a:tab pos="574675" algn="l"/>
              </a:tabLst>
            </a:pPr>
            <a:r>
              <a:rPr lang="en-US" b="1"/>
              <a:t>One solution to this problem is to spend some time searching for the optimum temperature and than stay at that temperature for the remainder of the algorithm</a:t>
            </a:r>
          </a:p>
          <a:p>
            <a:pPr marL="574675" indent="-574675">
              <a:tabLst>
                <a:tab pos="574675" algn="l"/>
              </a:tabLst>
            </a:pPr>
            <a:r>
              <a:rPr lang="en-US" b="1"/>
              <a:t>The final temperature is chosen as the temperature that returns the best cost function during the search phase</a:t>
            </a:r>
            <a:endParaRPr lang="en-GB" sz="4000">
              <a:solidFill>
                <a:schemeClr val="tx1"/>
              </a:solidFill>
            </a:endParaRPr>
          </a:p>
          <a:p>
            <a:pPr marL="1233488" lvl="1">
              <a:tabLst>
                <a:tab pos="574675" algn="l"/>
              </a:tabLst>
            </a:pPr>
            <a:endParaRPr lang="en-GB" sz="2000" b="1"/>
          </a:p>
        </p:txBody>
      </p:sp>
    </p:spTree>
    <p:extLst>
      <p:ext uri="{BB962C8B-B14F-4D97-AF65-F5344CB8AC3E}">
        <p14:creationId xmlns:p14="http://schemas.microsoft.com/office/powerpoint/2010/main" val="7370156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C87800-36B4-5444-9CDC-07B63054F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Som</a:t>
            </a:r>
            <a:r>
              <a:rPr lang="en-US" dirty="0"/>
              <a:t>e</a:t>
            </a:r>
            <a:r>
              <a:rPr lang="en-CN" dirty="0"/>
              <a:t>times when cooling parameters are not set properly, SA may converge to poor local optima and cannot escape.  </a:t>
            </a:r>
          </a:p>
          <a:p>
            <a:r>
              <a:rPr lang="en-CN" dirty="0"/>
              <a:t>One strategy is to reheat the system by increase the temperature. </a:t>
            </a:r>
          </a:p>
          <a:p>
            <a:r>
              <a:rPr lang="en-CN" dirty="0"/>
              <a:t>Several ways to set the new temperature </a:t>
            </a:r>
          </a:p>
          <a:p>
            <a:pPr lvl="1"/>
            <a:r>
              <a:rPr lang="en-US" dirty="0"/>
              <a:t>I</a:t>
            </a:r>
            <a:r>
              <a:rPr lang="en-CN" dirty="0"/>
              <a:t>ncremental increase </a:t>
            </a:r>
          </a:p>
          <a:p>
            <a:pPr lvl="1"/>
            <a:r>
              <a:rPr lang="en-CN" dirty="0"/>
              <a:t>Increase your temperature to a value where most improving solutions were found previously. </a:t>
            </a:r>
          </a:p>
          <a:p>
            <a:pPr lvl="1"/>
            <a:r>
              <a:rPr lang="en-CN" dirty="0"/>
              <a:t>Increase to a level with a specific acceptance ratio. </a:t>
            </a:r>
          </a:p>
          <a:p>
            <a:pPr lvl="1"/>
            <a:endParaRPr lang="en-C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0D4F8-3E7B-C744-9380-D5EABC49A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82BFEB6-5428-E245-B9EE-F1FF05926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SA Modifications - Reheating</a:t>
            </a:r>
          </a:p>
        </p:txBody>
      </p:sp>
    </p:spTree>
    <p:extLst>
      <p:ext uri="{BB962C8B-B14F-4D97-AF65-F5344CB8AC3E}">
        <p14:creationId xmlns:p14="http://schemas.microsoft.com/office/powerpoint/2010/main" val="3269653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2050"/>
          <p:cNvSpPr>
            <a:spLocks noGrp="1" noChangeArrowheads="1"/>
          </p:cNvSpPr>
          <p:nvPr>
            <p:ph type="title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normAutofit fontScale="90000"/>
          </a:bodyPr>
          <a:lstStyle/>
          <a:p>
            <a:pPr>
              <a:spcAft>
                <a:spcPts val="300"/>
              </a:spcAft>
            </a:pPr>
            <a:r>
              <a:rPr lang="en-GB" sz="3000" dirty="0"/>
              <a:t>SA Modifications – Multiple Neighbourhoods</a:t>
            </a:r>
            <a:endParaRPr lang="en-GB" sz="3000" b="1" i="0" u="sng" dirty="0">
              <a:solidFill>
                <a:schemeClr val="tx1"/>
              </a:solidFill>
            </a:endParaRPr>
          </a:p>
        </p:txBody>
      </p:sp>
      <p:sp>
        <p:nvSpPr>
          <p:cNvPr id="232451" name="Rectangle 2051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74675" indent="-574675">
              <a:tabLst>
                <a:tab pos="574675" algn="l"/>
              </a:tabLst>
            </a:pPr>
            <a:r>
              <a:rPr lang="en-US" dirty="0"/>
              <a:t>The </a:t>
            </a:r>
            <a:r>
              <a:rPr lang="en-US" dirty="0" err="1"/>
              <a:t>neighbourhood</a:t>
            </a:r>
            <a:r>
              <a:rPr lang="en-US" dirty="0"/>
              <a:t> of any move is normally the same throughout the algorithm but…</a:t>
            </a:r>
          </a:p>
          <a:p>
            <a:pPr marL="574675" indent="-574675">
              <a:tabLst>
                <a:tab pos="574675" algn="l"/>
              </a:tabLst>
            </a:pPr>
            <a:r>
              <a:rPr lang="en-US" dirty="0"/>
              <a:t>The </a:t>
            </a:r>
            <a:r>
              <a:rPr lang="en-US" dirty="0" err="1"/>
              <a:t>neighbourhood</a:t>
            </a:r>
            <a:r>
              <a:rPr lang="en-US" dirty="0"/>
              <a:t> could be changed as the algorithm progresses</a:t>
            </a:r>
          </a:p>
          <a:p>
            <a:pPr marL="574675" indent="-574675">
              <a:tabLst>
                <a:tab pos="574675" algn="l"/>
              </a:tabLst>
            </a:pPr>
            <a:r>
              <a:rPr lang="en-US" dirty="0"/>
              <a:t>For example, a cost function based on penalty values can be used to restrict the </a:t>
            </a:r>
            <a:r>
              <a:rPr lang="en-US" dirty="0" err="1"/>
              <a:t>neighbourhood</a:t>
            </a:r>
            <a:r>
              <a:rPr lang="en-US" dirty="0"/>
              <a:t> if the weights associated with the penalties are adjusted as the algorithm progresses</a:t>
            </a:r>
            <a:endParaRPr lang="en-GB" sz="4000" dirty="0">
              <a:solidFill>
                <a:schemeClr val="tx1"/>
              </a:solidFill>
            </a:endParaRPr>
          </a:p>
          <a:p>
            <a:pPr marL="1233488" lvl="1">
              <a:tabLst>
                <a:tab pos="574675" algn="l"/>
              </a:tabLst>
            </a:pP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3176269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zh-CN" dirty="0" err="1">
                <a:ea typeface="宋体" charset="-122"/>
              </a:rPr>
              <a:t>Metaheuristics</a:t>
            </a:r>
            <a:endParaRPr lang="en-GB" altLang="zh-CN" dirty="0">
              <a:ea typeface="宋体" charset="-122"/>
            </a:endParaRPr>
          </a:p>
          <a:p>
            <a:pPr lvl="1"/>
            <a:r>
              <a:rPr lang="en-GB" dirty="0">
                <a:ea typeface="宋体" charset="-122"/>
              </a:rPr>
              <a:t>Definition </a:t>
            </a:r>
          </a:p>
          <a:p>
            <a:pPr lvl="1"/>
            <a:r>
              <a:rPr lang="en-GB" dirty="0">
                <a:ea typeface="宋体" charset="-122"/>
              </a:rPr>
              <a:t>Simulated annealing</a:t>
            </a:r>
          </a:p>
          <a:p>
            <a:pPr lvl="1"/>
            <a:r>
              <a:rPr lang="en-GB" dirty="0" err="1">
                <a:ea typeface="宋体" charset="-122"/>
              </a:rPr>
              <a:t>Tabu</a:t>
            </a:r>
            <a:r>
              <a:rPr lang="en-GB" dirty="0">
                <a:ea typeface="宋体" charset="-122"/>
              </a:rPr>
              <a:t> Search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lecture</a:t>
            </a:r>
          </a:p>
        </p:txBody>
      </p:sp>
    </p:spTree>
    <p:extLst>
      <p:ext uri="{BB962C8B-B14F-4D97-AF65-F5344CB8AC3E}">
        <p14:creationId xmlns:p14="http://schemas.microsoft.com/office/powerpoint/2010/main" val="35874856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4675" indent="-574675">
              <a:tabLst>
                <a:tab pos="574675" algn="l"/>
              </a:tabLst>
            </a:pPr>
            <a:r>
              <a:rPr lang="en-US" sz="1800" b="0" dirty="0"/>
              <a:t>Copy the code from the </a:t>
            </a:r>
            <a:r>
              <a:rPr lang="en-US" sz="1800" b="0" dirty="0" err="1"/>
              <a:t>Moddle</a:t>
            </a:r>
            <a:endParaRPr lang="en-US" sz="1800" b="0" dirty="0"/>
          </a:p>
          <a:p>
            <a:pPr marL="974725" lvl="1" indent="-574675">
              <a:tabLst>
                <a:tab pos="574675" algn="l"/>
              </a:tabLst>
            </a:pPr>
            <a:r>
              <a:rPr lang="en-US" sz="1800" dirty="0">
                <a:hlinkClick r:id="rId3"/>
              </a:rPr>
              <a:t>https://moodle.nottingham.ac.uk/pluginfile.php/10867793/mod_folder/content/0/lec03-testcode.py</a:t>
            </a:r>
            <a:endParaRPr lang="en-US" sz="1800" b="0" dirty="0"/>
          </a:p>
          <a:p>
            <a:pPr marL="574675" indent="-574675">
              <a:tabLst>
                <a:tab pos="574675" algn="l"/>
              </a:tabLst>
            </a:pPr>
            <a:r>
              <a:rPr lang="en-US" sz="1800" b="0" dirty="0"/>
              <a:t>Run it </a:t>
            </a:r>
            <a:r>
              <a:rPr lang="en-US" altLang="zh-CN" sz="1800" b="0" dirty="0"/>
              <a:t>on</a:t>
            </a:r>
            <a:r>
              <a:rPr lang="en-US" sz="1800" b="0" dirty="0"/>
              <a:t> your PC or through the website:</a:t>
            </a:r>
          </a:p>
          <a:p>
            <a:pPr marL="974725" lvl="1" indent="-574675">
              <a:tabLst>
                <a:tab pos="574675" algn="l"/>
              </a:tabLst>
            </a:pPr>
            <a:r>
              <a:rPr lang="en-US" sz="1800" dirty="0">
                <a:hlinkClick r:id="rId4"/>
              </a:rPr>
              <a:t>https://www.online-python.com/</a:t>
            </a:r>
            <a:r>
              <a:rPr lang="en-US" sz="1800" dirty="0"/>
              <a:t>	</a:t>
            </a:r>
            <a:endParaRPr lang="en-US" sz="1800" b="0" dirty="0"/>
          </a:p>
          <a:p>
            <a:pPr marL="574675" indent="-574675">
              <a:tabLst>
                <a:tab pos="574675" algn="l"/>
              </a:tabLst>
            </a:pPr>
            <a:r>
              <a:rPr lang="en-US" sz="1800" b="0" dirty="0"/>
              <a:t>Try to find better parameters (</a:t>
            </a:r>
            <a:r>
              <a:rPr lang="en-US" sz="1800" dirty="0"/>
              <a:t>Cost lower than: 20272.21</a:t>
            </a:r>
            <a:r>
              <a:rPr lang="en-US" sz="1800" b="0" dirty="0"/>
              <a:t>)</a:t>
            </a:r>
          </a:p>
          <a:p>
            <a:pPr marL="574675" indent="-574675">
              <a:tabLst>
                <a:tab pos="574675" algn="l"/>
              </a:tabLst>
            </a:pPr>
            <a:endParaRPr lang="en-US" sz="1800" b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 Playground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B590E91-14FC-4AA8-9A4C-F055F127B9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7" t="9756" r="7317" b="7317"/>
          <a:stretch/>
        </p:blipFill>
        <p:spPr bwMode="auto">
          <a:xfrm>
            <a:off x="477549" y="3859386"/>
            <a:ext cx="252028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7B4F6388-33D4-42D8-95CA-D1DAE3687F3B}"/>
              </a:ext>
            </a:extLst>
          </p:cNvPr>
          <p:cNvSpPr txBox="1">
            <a:spLocks/>
          </p:cNvSpPr>
          <p:nvPr/>
        </p:nvSpPr>
        <p:spPr bwMode="auto">
          <a:xfrm>
            <a:off x="3851920" y="3862069"/>
            <a:ext cx="4392488" cy="2233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1000"/>
              </a:spcBef>
              <a:spcAft>
                <a:spcPct val="0"/>
              </a:spcAft>
              <a:buChar char="•"/>
              <a:defRPr sz="2400" b="1">
                <a:solidFill>
                  <a:srgbClr val="000000"/>
                </a:solidFill>
                <a:latin typeface="Verdana" pitchFamily="34" charset="0"/>
                <a:ea typeface="+mn-ea"/>
                <a:cs typeface="Verdana"/>
              </a:defRPr>
            </a:lvl1pPr>
            <a:lvl2pPr marL="742950" indent="-285750" algn="l" rtl="0" eaLnBrk="0" fontAlgn="base" hangingPunct="0">
              <a:spcBef>
                <a:spcPts val="1000"/>
              </a:spcBef>
              <a:spcAft>
                <a:spcPct val="0"/>
              </a:spcAft>
              <a:buChar char="–"/>
              <a:defRPr sz="2400">
                <a:solidFill>
                  <a:srgbClr val="000000"/>
                </a:solidFill>
                <a:latin typeface="Verdana" pitchFamily="34" charset="0"/>
                <a:cs typeface="Verdana"/>
              </a:defRPr>
            </a:lvl2pPr>
            <a:lvl3pPr marL="1143000" indent="-228600" algn="l" rtl="0" eaLnBrk="0" fontAlgn="base" hangingPunct="0">
              <a:spcBef>
                <a:spcPts val="1000"/>
              </a:spcBef>
              <a:spcAft>
                <a:spcPct val="0"/>
              </a:spcAft>
              <a:buChar char="•"/>
              <a:defRPr sz="2000" b="1">
                <a:solidFill>
                  <a:srgbClr val="000000"/>
                </a:solidFill>
                <a:latin typeface="Verdana" pitchFamily="34" charset="0"/>
                <a:cs typeface="Verdana"/>
              </a:defRPr>
            </a:lvl3pPr>
            <a:lvl4pPr marL="1600200" indent="-228600" algn="l" rtl="0" eaLnBrk="0" fontAlgn="base" hangingPunct="0">
              <a:spcBef>
                <a:spcPts val="1000"/>
              </a:spcBef>
              <a:spcAft>
                <a:spcPct val="0"/>
              </a:spcAft>
              <a:buChar char="–"/>
              <a:defRPr sz="1800" b="1">
                <a:solidFill>
                  <a:srgbClr val="000000"/>
                </a:solidFill>
                <a:latin typeface="Verdana" pitchFamily="34" charset="0"/>
                <a:cs typeface="Verdana"/>
              </a:defRPr>
            </a:lvl4pPr>
            <a:lvl5pPr marL="2057400" indent="-228600" algn="l" rtl="0" eaLnBrk="0" fontAlgn="base" hangingPunct="0">
              <a:spcBef>
                <a:spcPts val="1000"/>
              </a:spcBef>
              <a:spcAft>
                <a:spcPct val="0"/>
              </a:spcAft>
              <a:buChar char="»"/>
              <a:defRPr sz="1800">
                <a:solidFill>
                  <a:srgbClr val="000000"/>
                </a:solidFill>
                <a:latin typeface="Verdana" pitchFamily="34" charset="0"/>
                <a:cs typeface="Verdan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lnSpc>
                <a:spcPts val="2160"/>
              </a:lnSpc>
              <a:spcBef>
                <a:spcPts val="0"/>
              </a:spcBef>
              <a:buNone/>
              <a:tabLst>
                <a:tab pos="574675" algn="l"/>
              </a:tabLst>
            </a:pPr>
            <a:r>
              <a:rPr lang="en-US" sz="1800" b="0" kern="0" dirty="0"/>
              <a:t>Share your performance in </a:t>
            </a:r>
            <a:r>
              <a:rPr lang="en-US" sz="1800" b="0" kern="0" dirty="0" err="1"/>
              <a:t>Menti</a:t>
            </a:r>
            <a:endParaRPr lang="en-US" sz="1800" b="0" kern="0" dirty="0"/>
          </a:p>
          <a:p>
            <a:pPr marL="0" indent="0">
              <a:lnSpc>
                <a:spcPts val="2160"/>
              </a:lnSpc>
              <a:spcBef>
                <a:spcPts val="0"/>
              </a:spcBef>
              <a:buNone/>
              <a:tabLst>
                <a:tab pos="574675" algn="l"/>
              </a:tabLst>
            </a:pPr>
            <a:endParaRPr lang="en-US" sz="1800" b="0" kern="0" dirty="0"/>
          </a:p>
          <a:p>
            <a:pPr marL="0" indent="0">
              <a:lnSpc>
                <a:spcPts val="2160"/>
              </a:lnSpc>
              <a:spcBef>
                <a:spcPts val="0"/>
              </a:spcBef>
              <a:buNone/>
              <a:tabLst>
                <a:tab pos="574675" algn="l"/>
              </a:tabLst>
            </a:pPr>
            <a:r>
              <a:rPr lang="en-US" sz="1800" b="0" kern="0" dirty="0"/>
              <a:t>Compare with classmates and share your parameter tuning, </a:t>
            </a:r>
            <a:r>
              <a:rPr lang="en-US" sz="1800" kern="0" dirty="0"/>
              <a:t>which parameter is most important</a:t>
            </a:r>
            <a:r>
              <a:rPr lang="en-US" sz="1800" b="0" kern="0" dirty="0"/>
              <a:t>?</a:t>
            </a:r>
          </a:p>
          <a:p>
            <a:pPr marL="0" indent="0">
              <a:lnSpc>
                <a:spcPts val="2160"/>
              </a:lnSpc>
              <a:spcBef>
                <a:spcPts val="0"/>
              </a:spcBef>
              <a:buNone/>
              <a:tabLst>
                <a:tab pos="574675" algn="l"/>
              </a:tabLst>
            </a:pPr>
            <a:endParaRPr lang="en-US" sz="1800" b="0" kern="0" dirty="0"/>
          </a:p>
          <a:p>
            <a:pPr marL="0" indent="0">
              <a:lnSpc>
                <a:spcPts val="2160"/>
              </a:lnSpc>
              <a:spcBef>
                <a:spcPts val="0"/>
              </a:spcBef>
              <a:buNone/>
              <a:tabLst>
                <a:tab pos="574675" algn="l"/>
              </a:tabLst>
            </a:pPr>
            <a:r>
              <a:rPr lang="en-US" sz="1800" kern="0" dirty="0"/>
              <a:t>Keep your running record</a:t>
            </a:r>
          </a:p>
        </p:txBody>
      </p:sp>
    </p:spTree>
    <p:extLst>
      <p:ext uri="{BB962C8B-B14F-4D97-AF65-F5344CB8AC3E}">
        <p14:creationId xmlns:p14="http://schemas.microsoft.com/office/powerpoint/2010/main" val="13332301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1CE95A-19FC-CE43-B164-9FF0A551436D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95536" y="1052736"/>
            <a:ext cx="7992888" cy="983626"/>
          </a:xfrm>
        </p:spPr>
        <p:txBody>
          <a:bodyPr/>
          <a:lstStyle/>
          <a:p>
            <a:r>
              <a:rPr lang="en-US" dirty="0"/>
              <a:t>Exploitation</a:t>
            </a:r>
            <a:r>
              <a:rPr lang="en-US" b="0" dirty="0"/>
              <a:t>: cooling the temperature</a:t>
            </a:r>
          </a:p>
          <a:p>
            <a:r>
              <a:rPr lang="en-US" dirty="0"/>
              <a:t>Exploration</a:t>
            </a:r>
            <a:r>
              <a:rPr lang="en-US" b="0"/>
              <a:t>:  heating </a:t>
            </a:r>
            <a:r>
              <a:rPr lang="en-US" b="0" dirty="0"/>
              <a:t>up the temperature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DB9C3-2589-4448-A2A6-A1A6C3125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168DE9E-2331-2B46-A1CE-DF50CEE66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Exploitation vs. Exploration in SA</a:t>
            </a:r>
          </a:p>
        </p:txBody>
      </p:sp>
      <p:sp>
        <p:nvSpPr>
          <p:cNvPr id="3" name="Rectangle 2"/>
          <p:cNvSpPr/>
          <p:nvPr/>
        </p:nvSpPr>
        <p:spPr>
          <a:xfrm>
            <a:off x="1835696" y="2204864"/>
            <a:ext cx="30243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i="1" dirty="0">
                <a:solidFill>
                  <a:srgbClr val="323296"/>
                </a:solidFill>
              </a:rPr>
              <a:t>p = e</a:t>
            </a:r>
            <a:r>
              <a:rPr lang="en-US" sz="2800" b="1" i="1" baseline="30000" dirty="0">
                <a:solidFill>
                  <a:srgbClr val="323296"/>
                </a:solidFill>
              </a:rPr>
              <a:t>-</a:t>
            </a:r>
            <a:r>
              <a:rPr lang="en-US" sz="2800" b="1" baseline="30000" dirty="0">
                <a:solidFill>
                  <a:srgbClr val="323296"/>
                </a:solidFill>
              </a:rPr>
              <a:t>[</a:t>
            </a:r>
            <a:r>
              <a:rPr lang="en-US" sz="2800" b="1" i="1" baseline="30000" dirty="0">
                <a:solidFill>
                  <a:srgbClr val="323296"/>
                </a:solidFill>
              </a:rPr>
              <a:t>f </a:t>
            </a:r>
            <a:r>
              <a:rPr lang="en-US" sz="2800" b="1" baseline="30000" dirty="0">
                <a:solidFill>
                  <a:srgbClr val="323296"/>
                </a:solidFill>
              </a:rPr>
              <a:t>(</a:t>
            </a:r>
            <a:r>
              <a:rPr lang="en-US" sz="2800" b="1" i="1" baseline="30000" dirty="0">
                <a:solidFill>
                  <a:srgbClr val="323296"/>
                </a:solidFill>
              </a:rPr>
              <a:t>s’</a:t>
            </a:r>
            <a:r>
              <a:rPr lang="en-US" sz="2800" b="1" baseline="30000" dirty="0">
                <a:solidFill>
                  <a:srgbClr val="323296"/>
                </a:solidFill>
              </a:rPr>
              <a:t>) </a:t>
            </a:r>
            <a:r>
              <a:rPr lang="mr-IN" sz="2800" b="1" i="1" baseline="30000" dirty="0">
                <a:solidFill>
                  <a:srgbClr val="323296"/>
                </a:solidFill>
              </a:rPr>
              <a:t>–</a:t>
            </a:r>
            <a:r>
              <a:rPr lang="en-US" sz="2800" b="1" i="1" baseline="30000" dirty="0">
                <a:solidFill>
                  <a:srgbClr val="323296"/>
                </a:solidFill>
              </a:rPr>
              <a:t> f </a:t>
            </a:r>
            <a:r>
              <a:rPr lang="en-US" sz="2800" b="1" baseline="30000" dirty="0">
                <a:solidFill>
                  <a:srgbClr val="323296"/>
                </a:solidFill>
              </a:rPr>
              <a:t>(</a:t>
            </a:r>
            <a:r>
              <a:rPr lang="en-US" sz="2800" b="1" i="1" baseline="30000" dirty="0">
                <a:solidFill>
                  <a:srgbClr val="323296"/>
                </a:solidFill>
              </a:rPr>
              <a:t>s</a:t>
            </a:r>
            <a:r>
              <a:rPr lang="en-US" sz="2800" b="1" baseline="30000" dirty="0">
                <a:solidFill>
                  <a:srgbClr val="323296"/>
                </a:solidFill>
              </a:rPr>
              <a:t>)] </a:t>
            </a:r>
            <a:r>
              <a:rPr lang="en-US" sz="2800" b="1" i="1" baseline="30000" dirty="0">
                <a:solidFill>
                  <a:srgbClr val="323296"/>
                </a:solidFill>
              </a:rPr>
              <a:t>/ t</a:t>
            </a:r>
            <a:endParaRPr lang="en-US" sz="28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6FD2E6A-5EB7-BF4E-9F48-C9F73115418F}"/>
              </a:ext>
            </a:extLst>
          </p:cNvPr>
          <p:cNvGrpSpPr/>
          <p:nvPr/>
        </p:nvGrpSpPr>
        <p:grpSpPr>
          <a:xfrm>
            <a:off x="2915816" y="2466474"/>
            <a:ext cx="5065515" cy="2889612"/>
            <a:chOff x="2890861" y="2915652"/>
            <a:chExt cx="5065515" cy="288961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6638A09-1092-F146-A75B-B334BE38B359}"/>
                </a:ext>
              </a:extLst>
            </p:cNvPr>
            <p:cNvGrpSpPr/>
            <p:nvPr/>
          </p:nvGrpSpPr>
          <p:grpSpPr>
            <a:xfrm>
              <a:off x="2890861" y="3068960"/>
              <a:ext cx="4777483" cy="2736304"/>
              <a:chOff x="2123728" y="4221088"/>
              <a:chExt cx="4572000" cy="2064645"/>
            </a:xfrm>
          </p:grpSpPr>
          <p:pic>
            <p:nvPicPr>
              <p:cNvPr id="9" name="Picture 2">
                <a:extLst>
                  <a:ext uri="{FF2B5EF4-FFF2-40B4-BE49-F238E27FC236}">
                    <a16:creationId xmlns:a16="http://schemas.microsoft.com/office/drawing/2014/main" id="{A15D24B3-BF49-E645-AA41-B9529015F50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2123728" y="4221088"/>
                <a:ext cx="4572000" cy="206464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5CC2369F-7322-4B46-A295-68DA0318AEF2}"/>
                  </a:ext>
                </a:extLst>
              </p:cNvPr>
              <p:cNvSpPr/>
              <p:nvPr/>
            </p:nvSpPr>
            <p:spPr>
              <a:xfrm>
                <a:off x="3112790" y="5157192"/>
                <a:ext cx="174898" cy="590550"/>
              </a:xfrm>
              <a:custGeom>
                <a:avLst/>
                <a:gdLst>
                  <a:gd name="connsiteX0" fmla="*/ 0 w 204788"/>
                  <a:gd name="connsiteY0" fmla="*/ 304800 h 590550"/>
                  <a:gd name="connsiteX1" fmla="*/ 171450 w 204788"/>
                  <a:gd name="connsiteY1" fmla="*/ 47625 h 590550"/>
                  <a:gd name="connsiteX2" fmla="*/ 200025 w 204788"/>
                  <a:gd name="connsiteY2" fmla="*/ 590550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4788" h="590550">
                    <a:moveTo>
                      <a:pt x="0" y="304800"/>
                    </a:moveTo>
                    <a:cubicBezTo>
                      <a:pt x="69056" y="152400"/>
                      <a:pt x="138113" y="0"/>
                      <a:pt x="171450" y="47625"/>
                    </a:cubicBezTo>
                    <a:cubicBezTo>
                      <a:pt x="204788" y="95250"/>
                      <a:pt x="202406" y="342900"/>
                      <a:pt x="200025" y="590550"/>
                    </a:cubicBezTo>
                  </a:path>
                </a:pathLst>
              </a:custGeom>
              <a:ln w="19050">
                <a:solidFill>
                  <a:srgbClr val="FF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C99DAA0C-67C1-9D40-9109-DF3049BF9884}"/>
                  </a:ext>
                </a:extLst>
              </p:cNvPr>
              <p:cNvSpPr/>
              <p:nvPr/>
            </p:nvSpPr>
            <p:spPr>
              <a:xfrm>
                <a:off x="3286125" y="5543550"/>
                <a:ext cx="161925" cy="447675"/>
              </a:xfrm>
              <a:custGeom>
                <a:avLst/>
                <a:gdLst>
                  <a:gd name="connsiteX0" fmla="*/ 0 w 161925"/>
                  <a:gd name="connsiteY0" fmla="*/ 104775 h 447675"/>
                  <a:gd name="connsiteX1" fmla="*/ 142875 w 161925"/>
                  <a:gd name="connsiteY1" fmla="*/ 57150 h 447675"/>
                  <a:gd name="connsiteX2" fmla="*/ 114300 w 161925"/>
                  <a:gd name="connsiteY2" fmla="*/ 447675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925" h="447675">
                    <a:moveTo>
                      <a:pt x="0" y="104775"/>
                    </a:moveTo>
                    <a:cubicBezTo>
                      <a:pt x="61912" y="52387"/>
                      <a:pt x="123825" y="0"/>
                      <a:pt x="142875" y="57150"/>
                    </a:cubicBezTo>
                    <a:cubicBezTo>
                      <a:pt x="161925" y="114300"/>
                      <a:pt x="138112" y="280987"/>
                      <a:pt x="114300" y="447675"/>
                    </a:cubicBezTo>
                  </a:path>
                </a:pathLst>
              </a:custGeom>
              <a:ln w="19050">
                <a:solidFill>
                  <a:srgbClr val="FF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66E38567-F8B9-C440-964F-5E4F118AA96B}"/>
                  </a:ext>
                </a:extLst>
              </p:cNvPr>
              <p:cNvSpPr/>
              <p:nvPr/>
            </p:nvSpPr>
            <p:spPr>
              <a:xfrm>
                <a:off x="3019425" y="4832350"/>
                <a:ext cx="2714625" cy="711200"/>
              </a:xfrm>
              <a:custGeom>
                <a:avLst/>
                <a:gdLst>
                  <a:gd name="connsiteX0" fmla="*/ 0 w 2714625"/>
                  <a:gd name="connsiteY0" fmla="*/ 558800 h 711200"/>
                  <a:gd name="connsiteX1" fmla="*/ 1457325 w 2714625"/>
                  <a:gd name="connsiteY1" fmla="*/ 25400 h 711200"/>
                  <a:gd name="connsiteX2" fmla="*/ 2714625 w 2714625"/>
                  <a:gd name="connsiteY2" fmla="*/ 711200 h 711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14625" h="711200">
                    <a:moveTo>
                      <a:pt x="0" y="558800"/>
                    </a:moveTo>
                    <a:cubicBezTo>
                      <a:pt x="502444" y="279400"/>
                      <a:pt x="1004888" y="0"/>
                      <a:pt x="1457325" y="25400"/>
                    </a:cubicBezTo>
                    <a:cubicBezTo>
                      <a:pt x="1909763" y="50800"/>
                      <a:pt x="2312194" y="381000"/>
                      <a:pt x="2714625" y="711200"/>
                    </a:cubicBezTo>
                  </a:path>
                </a:pathLst>
              </a:custGeom>
              <a:ln w="19050">
                <a:solidFill>
                  <a:srgbClr val="FF0000"/>
                </a:solidFill>
                <a:prstDash val="dash"/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5047704E-80F5-D948-A284-F3C9AE5DE9AF}"/>
                  </a:ext>
                </a:extLst>
              </p:cNvPr>
              <p:cNvSpPr/>
              <p:nvPr/>
            </p:nvSpPr>
            <p:spPr>
              <a:xfrm>
                <a:off x="3021732" y="4783435"/>
                <a:ext cx="1193204" cy="578641"/>
              </a:xfrm>
              <a:custGeom>
                <a:avLst/>
                <a:gdLst>
                  <a:gd name="connsiteX0" fmla="*/ 0 w 2714625"/>
                  <a:gd name="connsiteY0" fmla="*/ 558800 h 711200"/>
                  <a:gd name="connsiteX1" fmla="*/ 1457325 w 2714625"/>
                  <a:gd name="connsiteY1" fmla="*/ 25400 h 711200"/>
                  <a:gd name="connsiteX2" fmla="*/ 2714625 w 2714625"/>
                  <a:gd name="connsiteY2" fmla="*/ 711200 h 711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14625" h="711200">
                    <a:moveTo>
                      <a:pt x="0" y="558800"/>
                    </a:moveTo>
                    <a:cubicBezTo>
                      <a:pt x="502444" y="279400"/>
                      <a:pt x="1004888" y="0"/>
                      <a:pt x="1457325" y="25400"/>
                    </a:cubicBezTo>
                    <a:cubicBezTo>
                      <a:pt x="1909763" y="50800"/>
                      <a:pt x="2312194" y="381000"/>
                      <a:pt x="2714625" y="711200"/>
                    </a:cubicBezTo>
                  </a:path>
                </a:pathLst>
              </a:custGeom>
              <a:ln w="19050">
                <a:solidFill>
                  <a:srgbClr val="FF0000"/>
                </a:solidFill>
                <a:prstDash val="dash"/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9" name="Freeform 38"/>
            <p:cNvSpPr/>
            <p:nvPr/>
          </p:nvSpPr>
          <p:spPr>
            <a:xfrm>
              <a:off x="5310909" y="4797152"/>
              <a:ext cx="341211" cy="365828"/>
            </a:xfrm>
            <a:custGeom>
              <a:avLst/>
              <a:gdLst>
                <a:gd name="connsiteX0" fmla="*/ 0 w 393486"/>
                <a:gd name="connsiteY0" fmla="*/ 334818 h 420549"/>
                <a:gd name="connsiteX1" fmla="*/ 277091 w 393486"/>
                <a:gd name="connsiteY1" fmla="*/ 415636 h 420549"/>
                <a:gd name="connsiteX2" fmla="*/ 392546 w 393486"/>
                <a:gd name="connsiteY2" fmla="*/ 207818 h 420549"/>
                <a:gd name="connsiteX3" fmla="*/ 334818 w 393486"/>
                <a:gd name="connsiteY3" fmla="*/ 0 h 42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486" h="420549">
                  <a:moveTo>
                    <a:pt x="0" y="334818"/>
                  </a:moveTo>
                  <a:cubicBezTo>
                    <a:pt x="105833" y="385810"/>
                    <a:pt x="211667" y="436803"/>
                    <a:pt x="277091" y="415636"/>
                  </a:cubicBezTo>
                  <a:cubicBezTo>
                    <a:pt x="342515" y="394469"/>
                    <a:pt x="382925" y="277090"/>
                    <a:pt x="392546" y="207818"/>
                  </a:cubicBezTo>
                  <a:cubicBezTo>
                    <a:pt x="402167" y="138546"/>
                    <a:pt x="334818" y="0"/>
                    <a:pt x="334818" y="0"/>
                  </a:cubicBezTo>
                </a:path>
              </a:pathLst>
            </a:custGeom>
            <a:ln>
              <a:solidFill>
                <a:srgbClr val="000090"/>
              </a:solidFill>
              <a:prstDash val="dash"/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 39"/>
            <p:cNvSpPr/>
            <p:nvPr/>
          </p:nvSpPr>
          <p:spPr>
            <a:xfrm rot="11353402">
              <a:off x="5319192" y="4750125"/>
              <a:ext cx="341211" cy="365828"/>
            </a:xfrm>
            <a:custGeom>
              <a:avLst/>
              <a:gdLst>
                <a:gd name="connsiteX0" fmla="*/ 0 w 393486"/>
                <a:gd name="connsiteY0" fmla="*/ 334818 h 420549"/>
                <a:gd name="connsiteX1" fmla="*/ 277091 w 393486"/>
                <a:gd name="connsiteY1" fmla="*/ 415636 h 420549"/>
                <a:gd name="connsiteX2" fmla="*/ 392546 w 393486"/>
                <a:gd name="connsiteY2" fmla="*/ 207818 h 420549"/>
                <a:gd name="connsiteX3" fmla="*/ 334818 w 393486"/>
                <a:gd name="connsiteY3" fmla="*/ 0 h 42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486" h="420549">
                  <a:moveTo>
                    <a:pt x="0" y="334818"/>
                  </a:moveTo>
                  <a:cubicBezTo>
                    <a:pt x="105833" y="385810"/>
                    <a:pt x="211667" y="436803"/>
                    <a:pt x="277091" y="415636"/>
                  </a:cubicBezTo>
                  <a:cubicBezTo>
                    <a:pt x="342515" y="394469"/>
                    <a:pt x="382925" y="277090"/>
                    <a:pt x="392546" y="207818"/>
                  </a:cubicBezTo>
                  <a:cubicBezTo>
                    <a:pt x="402167" y="138546"/>
                    <a:pt x="334818" y="0"/>
                    <a:pt x="334818" y="0"/>
                  </a:cubicBezTo>
                </a:path>
              </a:pathLst>
            </a:custGeom>
            <a:ln>
              <a:solidFill>
                <a:srgbClr val="000090"/>
              </a:solidFill>
              <a:prstDash val="solid"/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 rot="6846873">
              <a:off x="4889850" y="4536456"/>
              <a:ext cx="444417" cy="593398"/>
            </a:xfrm>
            <a:custGeom>
              <a:avLst/>
              <a:gdLst>
                <a:gd name="connsiteX0" fmla="*/ 0 w 393486"/>
                <a:gd name="connsiteY0" fmla="*/ 334818 h 420549"/>
                <a:gd name="connsiteX1" fmla="*/ 277091 w 393486"/>
                <a:gd name="connsiteY1" fmla="*/ 415636 h 420549"/>
                <a:gd name="connsiteX2" fmla="*/ 392546 w 393486"/>
                <a:gd name="connsiteY2" fmla="*/ 207818 h 420549"/>
                <a:gd name="connsiteX3" fmla="*/ 334818 w 393486"/>
                <a:gd name="connsiteY3" fmla="*/ 0 h 42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486" h="420549">
                  <a:moveTo>
                    <a:pt x="0" y="334818"/>
                  </a:moveTo>
                  <a:cubicBezTo>
                    <a:pt x="105833" y="385810"/>
                    <a:pt x="211667" y="436803"/>
                    <a:pt x="277091" y="415636"/>
                  </a:cubicBezTo>
                  <a:cubicBezTo>
                    <a:pt x="342515" y="394469"/>
                    <a:pt x="382925" y="277090"/>
                    <a:pt x="392546" y="207818"/>
                  </a:cubicBezTo>
                  <a:cubicBezTo>
                    <a:pt x="402167" y="138546"/>
                    <a:pt x="334818" y="0"/>
                    <a:pt x="334818" y="0"/>
                  </a:cubicBezTo>
                </a:path>
              </a:pathLst>
            </a:custGeom>
            <a:ln>
              <a:solidFill>
                <a:srgbClr val="FF0000"/>
              </a:solidFill>
              <a:prstDash val="solid"/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148064" y="4653136"/>
              <a:ext cx="792088" cy="576064"/>
            </a:xfrm>
            <a:prstGeom prst="rect">
              <a:avLst/>
            </a:prstGeom>
            <a:solidFill>
              <a:schemeClr val="accent6">
                <a:alpha val="43000"/>
              </a:schemeClr>
            </a:solidFill>
            <a:ln w="19050">
              <a:noFill/>
              <a:prstDash val="solid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2" idx="0"/>
            </p:cNvCxnSpPr>
            <p:nvPr/>
          </p:nvCxnSpPr>
          <p:spPr>
            <a:xfrm flipV="1">
              <a:off x="5544108" y="3284984"/>
              <a:ext cx="1332148" cy="136815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6660232" y="2915652"/>
              <a:ext cx="12961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Cycles!!!</a:t>
              </a:r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EDCCD-F3C2-3742-988D-C8E22A8F9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3661D5-87BF-45CA-972D-85C1C12738FE}" type="slidenum">
              <a:rPr lang="en-GB" altLang="zh-CN" smtClean="0"/>
              <a:pPr>
                <a:defRPr/>
              </a:pPr>
              <a:t>31</a:t>
            </a:fld>
            <a:endParaRPr lang="en-GB" altLang="zh-C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20E101-D976-7F41-9C48-00CC0B94FF86}"/>
              </a:ext>
            </a:extLst>
          </p:cNvPr>
          <p:cNvSpPr txBox="1"/>
          <p:nvPr/>
        </p:nvSpPr>
        <p:spPr>
          <a:xfrm>
            <a:off x="971724" y="5438070"/>
            <a:ext cx="73448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SA is a </a:t>
            </a:r>
            <a:r>
              <a:rPr lang="en-US" sz="2000" b="1" dirty="0">
                <a:solidFill>
                  <a:srgbClr val="3232F1"/>
                </a:solidFill>
              </a:rPr>
              <a:t>memoryless</a:t>
            </a:r>
            <a:r>
              <a:rPr lang="en-US" sz="2000" dirty="0"/>
              <a:t> method and may be not capable to prevent cycles if temperature is not set appropriately. </a:t>
            </a:r>
          </a:p>
        </p:txBody>
      </p:sp>
    </p:spTree>
    <p:extLst>
      <p:ext uri="{BB962C8B-B14F-4D97-AF65-F5344CB8AC3E}">
        <p14:creationId xmlns:p14="http://schemas.microsoft.com/office/powerpoint/2010/main" val="203981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zh-CN" dirty="0">
                <a:ea typeface="宋体" charset="-122"/>
              </a:rPr>
              <a:t>Metaheuristics II</a:t>
            </a:r>
          </a:p>
          <a:p>
            <a:pPr lvl="1"/>
            <a:r>
              <a:rPr lang="en-GB" dirty="0" err="1">
                <a:ea typeface="宋体" charset="-122"/>
              </a:rPr>
              <a:t>Tabu</a:t>
            </a:r>
            <a:r>
              <a:rPr lang="en-GB" dirty="0">
                <a:ea typeface="宋体" charset="-122"/>
              </a:rPr>
              <a:t> Search</a:t>
            </a:r>
          </a:p>
          <a:p>
            <a:pPr lvl="1"/>
            <a:r>
              <a:rPr lang="en-GB">
                <a:ea typeface="宋体" charset="-122"/>
              </a:rPr>
              <a:t>Variable Neighbourhood </a:t>
            </a:r>
            <a:r>
              <a:rPr lang="en-GB" dirty="0">
                <a:ea typeface="宋体" charset="-122"/>
              </a:rPr>
              <a:t>Search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lecture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AE2AIM: Artificial Intelligence Methods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EBC51C5-6A51-417D-95E0-B5BEB324FC04}" type="slidenum">
              <a:rPr lang="en-GB" altLang="zh-CN" smtClean="0"/>
              <a:pPr>
                <a:defRPr/>
              </a:pPr>
              <a:t>32</a:t>
            </a:fld>
            <a:endParaRPr lang="en-GB" altLang="zh-CN" dirty="0"/>
          </a:p>
        </p:txBody>
      </p:sp>
    </p:spTree>
    <p:extLst>
      <p:ext uri="{BB962C8B-B14F-4D97-AF65-F5344CB8AC3E}">
        <p14:creationId xmlns:p14="http://schemas.microsoft.com/office/powerpoint/2010/main" val="113024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45F6F76-2CCD-6B4D-ACDB-488007ED0DE9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24870" y="980728"/>
            <a:ext cx="4183385" cy="48145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Data structures 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solidFill>
                <a:srgbClr val="BA2DA2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struct</a:t>
            </a:r>
            <a:r>
              <a:rPr lang="en-US" sz="1400" dirty="0">
                <a:latin typeface="Menlo" panose="020B0609030804020204" pitchFamily="49" charset="0"/>
              </a:rPr>
              <a:t> item{</a:t>
            </a:r>
            <a:endParaRPr lang="en-US" sz="1400" dirty="0">
              <a:solidFill>
                <a:srgbClr val="BA2DA2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 err="1">
                <a:latin typeface="Menlo" panose="020B0609030804020204" pitchFamily="49" charset="0"/>
              </a:rPr>
              <a:t>indx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p;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v;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double</a:t>
            </a:r>
            <a:r>
              <a:rPr lang="en-US" sz="1400" dirty="0">
                <a:latin typeface="Menlo" panose="020B0609030804020204" pitchFamily="49" charset="0"/>
              </a:rPr>
              <a:t> ratio;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};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Helvetica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struct</a:t>
            </a:r>
            <a:r>
              <a:rPr lang="en-US" sz="1400" dirty="0">
                <a:latin typeface="Menlo" panose="020B0609030804020204" pitchFamily="49" charset="0"/>
              </a:rPr>
              <a:t> problem{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C; </a:t>
            </a:r>
            <a:r>
              <a:rPr lang="en-US" sz="1400" dirty="0">
                <a:solidFill>
                  <a:srgbClr val="008400"/>
                </a:solidFill>
                <a:latin typeface="Menlo" panose="020B0609030804020204" pitchFamily="49" charset="0"/>
              </a:rPr>
              <a:t>//knapsack capacity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 err="1">
                <a:latin typeface="Menlo" panose="020B0609030804020204" pitchFamily="49" charset="0"/>
              </a:rPr>
              <a:t>num_of_items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item</a:t>
            </a:r>
            <a:r>
              <a:rPr lang="en-US" sz="1400" dirty="0">
                <a:latin typeface="Menlo" panose="020B0609030804020204" pitchFamily="49" charset="0"/>
              </a:rPr>
              <a:t>* items;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};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Helvetica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struct</a:t>
            </a:r>
            <a:r>
              <a:rPr lang="en-US" sz="1400" dirty="0">
                <a:latin typeface="Menlo" panose="020B0609030804020204" pitchFamily="49" charset="0"/>
              </a:rPr>
              <a:t> solution{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objective;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 err="1">
                <a:latin typeface="Menlo" panose="020B0609030804020204" pitchFamily="49" charset="0"/>
              </a:rPr>
              <a:t>cap_left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struct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problem</a:t>
            </a:r>
            <a:r>
              <a:rPr lang="en-US" sz="1400" dirty="0">
                <a:latin typeface="Menlo" panose="020B0609030804020204" pitchFamily="49" charset="0"/>
              </a:rPr>
              <a:t>* </a:t>
            </a:r>
            <a:r>
              <a:rPr lang="en-US" sz="1400" dirty="0" err="1">
                <a:latin typeface="Menlo" panose="020B0609030804020204" pitchFamily="49" charset="0"/>
              </a:rPr>
              <a:t>prob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* 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};</a:t>
            </a:r>
            <a:endParaRPr lang="en-US" sz="1800" dirty="0">
              <a:latin typeface="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BB6AC-A723-604E-94A7-8554BC3F21EA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3923927" y="1124744"/>
            <a:ext cx="5040561" cy="468052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main()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problem</a:t>
            </a:r>
            <a:r>
              <a:rPr lang="en-US" sz="1400" dirty="0">
                <a:latin typeface="Menlo" panose="020B0609030804020204" pitchFamily="49" charset="0"/>
              </a:rPr>
              <a:t>* </a:t>
            </a:r>
            <a:r>
              <a:rPr lang="en-US" sz="1400" dirty="0" err="1">
                <a:latin typeface="Menlo" panose="020B0609030804020204" pitchFamily="49" charset="0"/>
              </a:rPr>
              <a:t>prob</a:t>
            </a:r>
            <a:r>
              <a:rPr lang="en-US" sz="1400" dirty="0">
                <a:latin typeface="Menlo" panose="020B0609030804020204" pitchFamily="49" charset="0"/>
              </a:rPr>
              <a:t> = </a:t>
            </a:r>
            <a:r>
              <a:rPr lang="en-US" sz="1400" u="sng" dirty="0" err="1">
                <a:latin typeface="Menlo" panose="020B0609030804020204" pitchFamily="49" charset="0"/>
              </a:rPr>
              <a:t>l</a:t>
            </a:r>
            <a:r>
              <a:rPr lang="en-US" sz="1400" dirty="0" err="1">
                <a:latin typeface="Menlo" panose="020B0609030804020204" pitchFamily="49" charset="0"/>
              </a:rPr>
              <a:t>oaddata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>
                <a:solidFill>
                  <a:srgbClr val="D12F1B"/>
                </a:solidFill>
                <a:latin typeface="Menlo" panose="020B0609030804020204" pitchFamily="49" charset="0"/>
              </a:rPr>
              <a:t>"</a:t>
            </a:r>
            <a:r>
              <a:rPr lang="en-US" sz="1400" dirty="0" err="1">
                <a:solidFill>
                  <a:srgbClr val="D12F1B"/>
                </a:solidFill>
                <a:latin typeface="Menlo" panose="020B0609030804020204" pitchFamily="49" charset="0"/>
              </a:rPr>
              <a:t>knapsack.txt</a:t>
            </a:r>
            <a:r>
              <a:rPr lang="en-US" sz="1400" dirty="0">
                <a:solidFill>
                  <a:srgbClr val="D12F1B"/>
                </a:solidFill>
                <a:latin typeface="Menlo" panose="020B0609030804020204" pitchFamily="49" charset="0"/>
              </a:rPr>
              <a:t>"</a:t>
            </a:r>
            <a:r>
              <a:rPr lang="en-US" sz="1400" dirty="0">
                <a:latin typeface="Menlo" panose="020B060903080402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solution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 err="1">
                <a:latin typeface="Menlo" panose="020B0609030804020204" pitchFamily="49" charset="0"/>
              </a:rPr>
              <a:t>init_sln</a:t>
            </a:r>
            <a:r>
              <a:rPr lang="en-US" sz="1400" dirty="0">
                <a:latin typeface="Menlo" panose="020B0609030804020204" pitchFamily="49" charset="0"/>
              </a:rPr>
              <a:t>=</a:t>
            </a:r>
            <a:r>
              <a:rPr lang="en-US" sz="1400" dirty="0" err="1">
                <a:solidFill>
                  <a:srgbClr val="31595D"/>
                </a:solidFill>
                <a:latin typeface="Menlo" panose="020B0609030804020204" pitchFamily="49" charset="0"/>
              </a:rPr>
              <a:t>initialise_sol</a:t>
            </a:r>
            <a:r>
              <a:rPr lang="en-US" sz="1400" dirty="0">
                <a:latin typeface="Menlo" panose="020B060903080402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31595D"/>
                </a:solidFill>
                <a:latin typeface="Menlo" panose="020B0609030804020204" pitchFamily="49" charset="0"/>
              </a:rPr>
              <a:t>print_sol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 err="1">
                <a:latin typeface="Menlo" panose="020B0609030804020204" pitchFamily="49" charset="0"/>
              </a:rPr>
              <a:t>init_sln</a:t>
            </a:r>
            <a:r>
              <a:rPr lang="en-US" sz="1400" dirty="0">
                <a:latin typeface="Menlo" panose="020B060903080402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solution</a:t>
            </a:r>
            <a:r>
              <a:rPr lang="en-US" sz="1400" dirty="0">
                <a:latin typeface="Menlo" panose="020B0609030804020204" pitchFamily="49" charset="0"/>
              </a:rPr>
              <a:t> *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solution</a:t>
            </a:r>
            <a:r>
              <a:rPr lang="en-US" sz="1400" dirty="0">
                <a:latin typeface="Menlo" panose="020B0609030804020204" pitchFamily="49" charset="0"/>
              </a:rPr>
              <a:t> *</a:t>
            </a:r>
            <a:r>
              <a:rPr lang="en-US" sz="1400" dirty="0" err="1">
                <a:latin typeface="Menlo" panose="020B0609030804020204" pitchFamily="49" charset="0"/>
              </a:rPr>
              <a:t>curt_sln</a:t>
            </a:r>
            <a:r>
              <a:rPr lang="en-US" sz="1400" dirty="0">
                <a:latin typeface="Menlo" panose="020B0609030804020204" pitchFamily="49" charset="0"/>
              </a:rPr>
              <a:t> =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new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solution</a:t>
            </a:r>
            <a:r>
              <a:rPr lang="en-US" sz="1400" dirty="0">
                <a:latin typeface="Menlo" panose="020B060903080402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latin typeface="Menlo" panose="020B0609030804020204" pitchFamily="49" charset="0"/>
              </a:rPr>
              <a:t>curt_sln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 err="1">
                <a:solidFill>
                  <a:srgbClr val="31595D"/>
                </a:solidFill>
                <a:latin typeface="Menlo" panose="020B0609030804020204" pitchFamily="49" charset="0"/>
              </a:rPr>
              <a:t>copy_from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 err="1">
                <a:latin typeface="Menlo" panose="020B0609030804020204" pitchFamily="49" charset="0"/>
              </a:rPr>
              <a:t>init_sln</a:t>
            </a:r>
            <a:r>
              <a:rPr lang="en-US" sz="1400" dirty="0">
                <a:latin typeface="Menlo" panose="020B060903080402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for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k=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dirty="0">
                <a:latin typeface="Menlo" panose="020B0609030804020204" pitchFamily="49" charset="0"/>
              </a:rPr>
              <a:t>; k&lt;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NUM_OF_ITERS</a:t>
            </a:r>
            <a:r>
              <a:rPr lang="en-US" sz="1400" dirty="0">
                <a:latin typeface="Menlo" panose="020B0609030804020204" pitchFamily="49" charset="0"/>
              </a:rPr>
              <a:t>; k++)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</a:t>
            </a:r>
            <a:r>
              <a:rPr lang="en-US" sz="1400" dirty="0" err="1">
                <a:solidFill>
                  <a:srgbClr val="FF0000"/>
                </a:solidFill>
                <a:highlight>
                  <a:srgbClr val="DDDDDD"/>
                </a:highlight>
                <a:latin typeface="Menlo" panose="020B0609030804020204" pitchFamily="49" charset="0"/>
              </a:rPr>
              <a:t>new_sln</a:t>
            </a:r>
            <a:r>
              <a:rPr lang="en-US" sz="1400" dirty="0">
                <a:solidFill>
                  <a:srgbClr val="FF0000"/>
                </a:solidFill>
                <a:highlight>
                  <a:srgbClr val="DDDDDD"/>
                </a:highlight>
                <a:latin typeface="Menlo" panose="020B0609030804020204" pitchFamily="49" charset="0"/>
              </a:rPr>
              <a:t>=</a:t>
            </a:r>
            <a:r>
              <a:rPr lang="en-US" sz="1400" dirty="0" err="1">
                <a:solidFill>
                  <a:srgbClr val="FF0000"/>
                </a:solidFill>
                <a:highlight>
                  <a:srgbClr val="DDDDDD"/>
                </a:highlight>
                <a:latin typeface="Menlo" panose="020B0609030804020204" pitchFamily="49" charset="0"/>
              </a:rPr>
              <a:t>first_descent</a:t>
            </a:r>
            <a:r>
              <a:rPr lang="en-US" sz="1400" dirty="0">
                <a:solidFill>
                  <a:srgbClr val="FF0000"/>
                </a:solidFill>
                <a:highlight>
                  <a:srgbClr val="DDDDDD"/>
                </a:highlight>
                <a:latin typeface="Menlo" panose="020B0609030804020204" pitchFamily="49" charset="0"/>
              </a:rPr>
              <a:t>(*</a:t>
            </a:r>
            <a:r>
              <a:rPr lang="en-US" sz="1400" dirty="0" err="1">
                <a:solidFill>
                  <a:srgbClr val="FF0000"/>
                </a:solidFill>
                <a:highlight>
                  <a:srgbClr val="DDDDDD"/>
                </a:highlight>
                <a:latin typeface="Menlo" panose="020B0609030804020204" pitchFamily="49" charset="0"/>
              </a:rPr>
              <a:t>curt_sln</a:t>
            </a:r>
            <a:r>
              <a:rPr lang="en-US" sz="1400" dirty="0">
                <a:solidFill>
                  <a:srgbClr val="FF0000"/>
                </a:solidFill>
                <a:highlight>
                  <a:srgbClr val="DDDDDD"/>
                </a:highlight>
                <a:latin typeface="Menlo" panose="020B060903080402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if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  </a:t>
            </a:r>
            <a:r>
              <a:rPr lang="en-US" sz="1400" dirty="0" err="1">
                <a:latin typeface="Menlo" panose="020B0609030804020204" pitchFamily="49" charset="0"/>
              </a:rPr>
              <a:t>curt_sln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 err="1">
                <a:solidFill>
                  <a:srgbClr val="31595D"/>
                </a:solidFill>
                <a:latin typeface="Menlo" panose="020B0609030804020204" pitchFamily="49" charset="0"/>
              </a:rPr>
              <a:t>copy_from</a:t>
            </a:r>
            <a:r>
              <a:rPr lang="en-US" sz="1400" dirty="0">
                <a:latin typeface="Menlo" panose="020B0609030804020204" pitchFamily="49" charset="0"/>
              </a:rPr>
              <a:t>(*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  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 err="1">
                <a:solidFill>
                  <a:srgbClr val="31595D"/>
                </a:solidFill>
                <a:latin typeface="Menlo" panose="020B0609030804020204" pitchFamily="49" charset="0"/>
              </a:rPr>
              <a:t>free_memoy</a:t>
            </a:r>
            <a:r>
              <a:rPr lang="en-US" sz="1400" dirty="0">
                <a:latin typeface="Menlo" panose="020B060903080402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 err="1">
                <a:solidFill>
                  <a:srgbClr val="31595D"/>
                </a:solidFill>
                <a:latin typeface="Menlo" panose="020B0609030804020204" pitchFamily="49" charset="0"/>
              </a:rPr>
              <a:t>print_sol</a:t>
            </a:r>
            <a:r>
              <a:rPr lang="en-US" sz="1400" dirty="0">
                <a:latin typeface="Menlo" panose="020B0609030804020204" pitchFamily="49" charset="0"/>
              </a:rPr>
              <a:t>(*</a:t>
            </a:r>
            <a:r>
              <a:rPr lang="en-US" sz="1400" dirty="0" err="1">
                <a:latin typeface="Menlo" panose="020B0609030804020204" pitchFamily="49" charset="0"/>
              </a:rPr>
              <a:t>curt_sln</a:t>
            </a:r>
            <a:r>
              <a:rPr lang="en-US" sz="1400" dirty="0">
                <a:latin typeface="Menlo" panose="020B060903080402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//free memory for all pointers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return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  <a:endParaRPr lang="en-US" sz="1400" dirty="0">
              <a:solidFill>
                <a:srgbClr val="BA2DA2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}</a:t>
            </a:r>
            <a:endParaRPr lang="en-US" sz="1200" dirty="0"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106ACE-D81D-594E-BB5F-9A6C6AA1B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D2B4F7C-6681-BD47-ADFD-B30D3836F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Search for Knapsack Problem</a:t>
            </a:r>
          </a:p>
        </p:txBody>
      </p:sp>
    </p:spTree>
    <p:extLst>
      <p:ext uri="{BB962C8B-B14F-4D97-AF65-F5344CB8AC3E}">
        <p14:creationId xmlns:p14="http://schemas.microsoft.com/office/powerpoint/2010/main" val="246261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EDCD41-6F0C-C04C-BFD3-110B7FD16F10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31392" y="1193997"/>
            <a:ext cx="4680521" cy="4814540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solution</a:t>
            </a:r>
            <a:r>
              <a:rPr lang="en-US" sz="1400" dirty="0">
                <a:latin typeface="Menlo" panose="020B0609030804020204" pitchFamily="49" charset="0"/>
              </a:rPr>
              <a:t>* </a:t>
            </a:r>
            <a:r>
              <a:rPr lang="en-US" sz="1400" dirty="0" err="1">
                <a:latin typeface="Menlo" panose="020B0609030804020204" pitchFamily="49" charset="0"/>
              </a:rPr>
              <a:t>first_descent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solution</a:t>
            </a:r>
            <a:r>
              <a:rPr lang="en-US" sz="1400" dirty="0">
                <a:latin typeface="Menlo" panose="020B0609030804020204" pitchFamily="49" charset="0"/>
              </a:rPr>
              <a:t> &amp;</a:t>
            </a:r>
            <a:r>
              <a:rPr lang="en-US" sz="1400" dirty="0" err="1">
                <a:latin typeface="Menlo" panose="020B0609030804020204" pitchFamily="49" charset="0"/>
              </a:rPr>
              <a:t>sln</a:t>
            </a:r>
            <a:r>
              <a:rPr lang="en-US" sz="1400" dirty="0"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{</a:t>
            </a:r>
            <a:r>
              <a:rPr lang="en-US" sz="1400" dirty="0">
                <a:solidFill>
                  <a:srgbClr val="008400"/>
                </a:solidFill>
                <a:latin typeface="Menlo" panose="020B0609030804020204" pitchFamily="49" charset="0"/>
              </a:rPr>
              <a:t>//using pair-swaps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item1, item2;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solution</a:t>
            </a:r>
            <a:r>
              <a:rPr lang="en-US" sz="1400" dirty="0">
                <a:latin typeface="Menlo" panose="020B0609030804020204" pitchFamily="49" charset="0"/>
              </a:rPr>
              <a:t>* 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 =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new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solution</a:t>
            </a:r>
            <a:r>
              <a:rPr lang="en-US" sz="1400" dirty="0">
                <a:latin typeface="Menlo" panose="020B060903080402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 err="1">
                <a:solidFill>
                  <a:srgbClr val="31595D"/>
                </a:solidFill>
                <a:latin typeface="Menlo" panose="020B0609030804020204" pitchFamily="49" charset="0"/>
              </a:rPr>
              <a:t>copy_from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 err="1">
                <a:latin typeface="Menlo" panose="020B0609030804020204" pitchFamily="49" charset="0"/>
              </a:rPr>
              <a:t>sln</a:t>
            </a:r>
            <a:r>
              <a:rPr lang="en-US" sz="1400" dirty="0">
                <a:latin typeface="Menlo" panose="020B060903080402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for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 err="1">
                <a:latin typeface="Menlo" panose="020B0609030804020204" pitchFamily="49" charset="0"/>
              </a:rPr>
              <a:t>i</a:t>
            </a:r>
            <a:r>
              <a:rPr lang="en-US" sz="1400" dirty="0">
                <a:latin typeface="Menlo" panose="020B0609030804020204" pitchFamily="49" charset="0"/>
              </a:rPr>
              <a:t>=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dirty="0">
                <a:latin typeface="Menlo" panose="020B0609030804020204" pitchFamily="49" charset="0"/>
              </a:rPr>
              <a:t>; </a:t>
            </a:r>
            <a:r>
              <a:rPr lang="en-US" sz="1400" dirty="0" err="1">
                <a:latin typeface="Menlo" panose="020B0609030804020204" pitchFamily="49" charset="0"/>
              </a:rPr>
              <a:t>i</a:t>
            </a:r>
            <a:r>
              <a:rPr lang="en-US" sz="1400" dirty="0">
                <a:latin typeface="Menlo" panose="020B0609030804020204" pitchFamily="49" charset="0"/>
              </a:rPr>
              <a:t>&lt;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NUM_OF_ITEMS</a:t>
            </a:r>
            <a:r>
              <a:rPr lang="en-US" sz="1400" dirty="0">
                <a:latin typeface="Menlo" panose="020B0609030804020204" pitchFamily="49" charset="0"/>
              </a:rPr>
              <a:t>; </a:t>
            </a:r>
            <a:r>
              <a:rPr lang="en-US" sz="1400" dirty="0" err="1">
                <a:latin typeface="Menlo" panose="020B0609030804020204" pitchFamily="49" charset="0"/>
              </a:rPr>
              <a:t>i</a:t>
            </a:r>
            <a:r>
              <a:rPr lang="en-US" sz="1400" dirty="0">
                <a:latin typeface="Menlo" panose="020B0609030804020204" pitchFamily="49" charset="0"/>
              </a:rPr>
              <a:t>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if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 err="1">
                <a:latin typeface="Menlo" panose="020B0609030804020204" pitchFamily="49" charset="0"/>
              </a:rPr>
              <a:t>sln.</a:t>
            </a:r>
            <a:r>
              <a:rPr lang="en-US" sz="1400" dirty="0" err="1">
                <a:solidFill>
                  <a:srgbClr val="4F8187"/>
                </a:solidFill>
                <a:latin typeface="Menlo" panose="020B0609030804020204" pitchFamily="49" charset="0"/>
              </a:rPr>
              <a:t>x</a:t>
            </a:r>
            <a:r>
              <a:rPr lang="en-US" sz="1400" dirty="0">
                <a:latin typeface="Menlo" panose="020B0609030804020204" pitchFamily="49" charset="0"/>
              </a:rPr>
              <a:t>[</a:t>
            </a:r>
            <a:r>
              <a:rPr lang="en-US" sz="1400" dirty="0" err="1">
                <a:latin typeface="Menlo" panose="020B0609030804020204" pitchFamily="49" charset="0"/>
              </a:rPr>
              <a:t>i</a:t>
            </a:r>
            <a:r>
              <a:rPr lang="en-US" sz="1400" dirty="0">
                <a:latin typeface="Menlo" panose="020B0609030804020204" pitchFamily="49" charset="0"/>
              </a:rPr>
              <a:t>]&gt;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dirty="0"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item1 =</a:t>
            </a:r>
            <a:r>
              <a:rPr lang="en-US" sz="1400" dirty="0" err="1">
                <a:latin typeface="Menlo" panose="020B0609030804020204" pitchFamily="49" charset="0"/>
              </a:rPr>
              <a:t>i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for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j=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dirty="0">
                <a:latin typeface="Menlo" panose="020B0609030804020204" pitchFamily="49" charset="0"/>
              </a:rPr>
              <a:t>; j&lt;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NUM_OF_ITEMS</a:t>
            </a:r>
            <a:r>
              <a:rPr lang="en-US" sz="1400" dirty="0">
                <a:latin typeface="Menlo" panose="020B0609030804020204" pitchFamily="49" charset="0"/>
              </a:rPr>
              <a:t>; </a:t>
            </a:r>
            <a:r>
              <a:rPr lang="en-US" sz="1400" dirty="0" err="1">
                <a:latin typeface="Menlo" panose="020B0609030804020204" pitchFamily="49" charset="0"/>
              </a:rPr>
              <a:t>j++</a:t>
            </a:r>
            <a:r>
              <a:rPr lang="en-US" sz="1400" dirty="0">
                <a:latin typeface="Menlo" panose="020B0609030804020204" pitchFamily="49" charset="0"/>
              </a:rPr>
              <a:t>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if</a:t>
            </a:r>
            <a:r>
              <a:rPr lang="en-US" sz="1400" dirty="0">
                <a:latin typeface="Menlo" panose="020B0609030804020204" pitchFamily="49" charset="0"/>
              </a:rPr>
              <a:t>(</a:t>
            </a:r>
            <a:r>
              <a:rPr lang="en-US" sz="1400" dirty="0" err="1">
                <a:latin typeface="Menlo" panose="020B0609030804020204" pitchFamily="49" charset="0"/>
              </a:rPr>
              <a:t>i</a:t>
            </a:r>
            <a:r>
              <a:rPr lang="en-US" sz="1400" dirty="0">
                <a:latin typeface="Menlo" panose="020B0609030804020204" pitchFamily="49" charset="0"/>
              </a:rPr>
              <a:t>!=j &amp;&amp; </a:t>
            </a:r>
            <a:r>
              <a:rPr lang="en-US" sz="1400" dirty="0" err="1">
                <a:latin typeface="Menlo" panose="020B0609030804020204" pitchFamily="49" charset="0"/>
              </a:rPr>
              <a:t>sln.</a:t>
            </a:r>
            <a:r>
              <a:rPr lang="en-US" sz="1400" dirty="0" err="1">
                <a:solidFill>
                  <a:srgbClr val="4F8187"/>
                </a:solidFill>
                <a:latin typeface="Menlo" panose="020B0609030804020204" pitchFamily="49" charset="0"/>
              </a:rPr>
              <a:t>x</a:t>
            </a:r>
            <a:r>
              <a:rPr lang="en-US" sz="1400" dirty="0">
                <a:latin typeface="Menlo" panose="020B0609030804020204" pitchFamily="49" charset="0"/>
              </a:rPr>
              <a:t>[j]==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dirty="0">
                <a:latin typeface="Menlo" panose="020B0609030804020204" pitchFamily="49" charset="0"/>
              </a:rPr>
              <a:t> &amp;&amp;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             </a:t>
            </a:r>
            <a:r>
              <a:rPr lang="en-US" sz="1400" dirty="0" err="1">
                <a:latin typeface="Menlo" panose="020B0609030804020204" pitchFamily="49" charset="0"/>
              </a:rPr>
              <a:t>sln.</a:t>
            </a:r>
            <a:r>
              <a:rPr lang="en-US" sz="1400" dirty="0" err="1">
                <a:solidFill>
                  <a:srgbClr val="4F8187"/>
                </a:solidFill>
                <a:latin typeface="Menlo" panose="020B0609030804020204" pitchFamily="49" charset="0"/>
              </a:rPr>
              <a:t>cap_left</a:t>
            </a:r>
            <a:r>
              <a:rPr lang="en-US" sz="1400" dirty="0">
                <a:latin typeface="Menlo" panose="020B0609030804020204" pitchFamily="49" charset="0"/>
              </a:rPr>
              <a:t> +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v</a:t>
            </a:r>
            <a:r>
              <a:rPr lang="en-US" sz="1400" dirty="0">
                <a:latin typeface="Menlo" panose="020B0609030804020204" pitchFamily="49" charset="0"/>
              </a:rPr>
              <a:t>[item1]&gt;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v</a:t>
            </a:r>
            <a:r>
              <a:rPr lang="en-US" sz="1400" dirty="0">
                <a:latin typeface="Menlo" panose="020B0609030804020204" pitchFamily="49" charset="0"/>
              </a:rPr>
              <a:t>[j])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 item2=j;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 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x</a:t>
            </a:r>
            <a:r>
              <a:rPr lang="en-US" sz="1400" dirty="0">
                <a:latin typeface="Menlo" panose="020B0609030804020204" pitchFamily="49" charset="0"/>
              </a:rPr>
              <a:t>[item1]= 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 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x</a:t>
            </a:r>
            <a:r>
              <a:rPr lang="en-US" sz="1400" dirty="0">
                <a:latin typeface="Menlo" panose="020B0609030804020204" pitchFamily="49" charset="0"/>
              </a:rPr>
              <a:t>[item2]= 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1</a:t>
            </a:r>
            <a:r>
              <a:rPr lang="en-US" sz="1400" dirty="0">
                <a:latin typeface="Menlo" panose="020B0609030804020204" pitchFamily="49" charset="0"/>
              </a:rPr>
              <a:t>; </a:t>
            </a:r>
            <a:r>
              <a:rPr lang="en-US" sz="1400" dirty="0">
                <a:solidFill>
                  <a:srgbClr val="008400"/>
                </a:solidFill>
                <a:latin typeface="Menlo" panose="020B0609030804020204" pitchFamily="49" charset="0"/>
              </a:rPr>
              <a:t>//swap</a:t>
            </a:r>
            <a:endParaRPr lang="en-US" sz="1400" dirty="0"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 </a:t>
            </a:r>
            <a:r>
              <a:rPr lang="en-US" sz="1400" dirty="0" err="1">
                <a:solidFill>
                  <a:srgbClr val="BA2DA2"/>
                </a:solidFill>
                <a:latin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</a:rPr>
              <a:t> delta =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p</a:t>
            </a:r>
            <a:r>
              <a:rPr lang="en-US" sz="1400" dirty="0">
                <a:latin typeface="Menlo" panose="020B0609030804020204" pitchFamily="49" charset="0"/>
              </a:rPr>
              <a:t>[item2] -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p</a:t>
            </a:r>
            <a:r>
              <a:rPr lang="en-US" sz="1400" dirty="0">
                <a:latin typeface="Menlo" panose="020B0609030804020204" pitchFamily="49" charset="0"/>
              </a:rPr>
              <a:t>[item1];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Menlo" panose="020B0609030804020204" pitchFamily="49" charset="0"/>
              </a:rPr>
              <a:t>                      </a:t>
            </a:r>
            <a:endParaRPr 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3AAF3-D8AD-0C4A-A311-8FC6624448A2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4961967" y="1188999"/>
            <a:ext cx="4032448" cy="4824536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       if</a:t>
            </a:r>
            <a:r>
              <a:rPr lang="en-US" sz="1400" dirty="0">
                <a:latin typeface="Menlo" panose="020B0609030804020204" pitchFamily="49" charset="0"/>
              </a:rPr>
              <a:t>(delta &gt;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dirty="0"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 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objective</a:t>
            </a:r>
            <a:r>
              <a:rPr lang="en-US" sz="1400" dirty="0">
                <a:latin typeface="Menlo" panose="020B0609030804020204" pitchFamily="49" charset="0"/>
              </a:rPr>
              <a:t> =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            </a:t>
            </a:r>
            <a:r>
              <a:rPr lang="en-US" sz="1400" dirty="0" err="1">
                <a:latin typeface="Menlo" panose="020B0609030804020204" pitchFamily="49" charset="0"/>
              </a:rPr>
              <a:t>sln.</a:t>
            </a:r>
            <a:r>
              <a:rPr lang="en-US" sz="1400" dirty="0" err="1">
                <a:solidFill>
                  <a:srgbClr val="4F8187"/>
                </a:solidFill>
                <a:latin typeface="Menlo" panose="020B0609030804020204" pitchFamily="49" charset="0"/>
              </a:rPr>
              <a:t>objective</a:t>
            </a:r>
            <a:r>
              <a:rPr lang="en-US" sz="1400" dirty="0">
                <a:latin typeface="Menlo" panose="020B0609030804020204" pitchFamily="49" charset="0"/>
              </a:rPr>
              <a:t> + delta 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 err="1">
                <a:solidFill>
                  <a:srgbClr val="4F8187"/>
                </a:solidFill>
                <a:latin typeface="Menlo" panose="020B0609030804020204" pitchFamily="49" charset="0"/>
              </a:rPr>
              <a:t>cap_left</a:t>
            </a:r>
            <a:r>
              <a:rPr lang="en-US" sz="1400" dirty="0">
                <a:latin typeface="Menlo" panose="020B0609030804020204" pitchFamily="49" charset="0"/>
              </a:rPr>
              <a:t> =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             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 err="1">
                <a:solidFill>
                  <a:srgbClr val="4F8187"/>
                </a:solidFill>
                <a:latin typeface="Menlo" panose="020B0609030804020204" pitchFamily="49" charset="0"/>
              </a:rPr>
              <a:t>cap_left</a:t>
            </a:r>
            <a:r>
              <a:rPr lang="en-US" sz="1400" dirty="0">
                <a:latin typeface="Menlo" panose="020B0609030804020204" pitchFamily="49" charset="0"/>
              </a:rPr>
              <a:t> +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             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v</a:t>
            </a:r>
            <a:r>
              <a:rPr lang="en-US" sz="1400" dirty="0">
                <a:latin typeface="Menlo" panose="020B0609030804020204" pitchFamily="49" charset="0"/>
              </a:rPr>
              <a:t>[item1]-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v</a:t>
            </a:r>
            <a:r>
              <a:rPr lang="en-US" sz="1400" dirty="0">
                <a:latin typeface="Menlo" panose="020B0609030804020204" pitchFamily="49" charset="0"/>
              </a:rPr>
              <a:t>[item2];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</a:t>
            </a:r>
            <a:r>
              <a:rPr lang="en-US" sz="1400" dirty="0">
                <a:solidFill>
                  <a:srgbClr val="BA2DA2"/>
                </a:solidFill>
                <a:highlight>
                  <a:srgbClr val="DDDDDD"/>
                </a:highlight>
                <a:latin typeface="Menlo" panose="020B0609030804020204" pitchFamily="49" charset="0"/>
              </a:rPr>
              <a:t>return</a:t>
            </a:r>
            <a:r>
              <a:rPr lang="en-US" sz="1400" dirty="0">
                <a:highlight>
                  <a:srgbClr val="DDDDDD"/>
                </a:highlight>
                <a:latin typeface="Menlo" panose="020B0609030804020204" pitchFamily="49" charset="0"/>
              </a:rPr>
              <a:t> </a:t>
            </a:r>
            <a:r>
              <a:rPr lang="en-US" sz="1400" dirty="0" err="1">
                <a:highlight>
                  <a:srgbClr val="DDDDDD"/>
                </a:highlight>
                <a:latin typeface="Menlo" panose="020B0609030804020204" pitchFamily="49" charset="0"/>
              </a:rPr>
              <a:t>new_sln</a:t>
            </a:r>
            <a:r>
              <a:rPr lang="en-US" sz="1400" dirty="0">
                <a:highlight>
                  <a:srgbClr val="DDDDDD"/>
                </a:highlight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}</a:t>
            </a:r>
            <a:endParaRPr lang="en-US" sz="1400" dirty="0">
              <a:solidFill>
                <a:srgbClr val="BA2DA2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        else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008400"/>
                </a:solidFill>
                <a:latin typeface="Menlo" panose="020B0609030804020204" pitchFamily="49" charset="0"/>
              </a:rPr>
              <a:t>//restore</a:t>
            </a:r>
            <a:endParaRPr lang="en-US" sz="1400" dirty="0"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    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x</a:t>
            </a:r>
            <a:r>
              <a:rPr lang="en-US" sz="1400" dirty="0">
                <a:latin typeface="Menlo" panose="020B0609030804020204" pitchFamily="49" charset="0"/>
              </a:rPr>
              <a:t>[item1] = 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1</a:t>
            </a:r>
            <a:r>
              <a:rPr lang="en-US" sz="1400" dirty="0">
                <a:latin typeface="Menlo" panose="020B0609030804020204" pitchFamily="49" charset="0"/>
              </a:rPr>
              <a:t>;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          </a:t>
            </a:r>
            <a:r>
              <a:rPr lang="en-US" sz="1400" dirty="0" err="1">
                <a:latin typeface="Menlo" panose="020B0609030804020204" pitchFamily="49" charset="0"/>
              </a:rPr>
              <a:t>new_sln</a:t>
            </a:r>
            <a:r>
              <a:rPr lang="en-US" sz="1400" dirty="0">
                <a:latin typeface="Menlo" panose="020B0609030804020204" pitchFamily="49" charset="0"/>
              </a:rPr>
              <a:t>-&gt;</a:t>
            </a:r>
            <a:r>
              <a:rPr lang="en-US" sz="1400" dirty="0">
                <a:solidFill>
                  <a:srgbClr val="4F8187"/>
                </a:solidFill>
                <a:latin typeface="Menlo" panose="020B0609030804020204" pitchFamily="49" charset="0"/>
              </a:rPr>
              <a:t>x</a:t>
            </a:r>
            <a:r>
              <a:rPr lang="en-US" sz="1400" dirty="0">
                <a:latin typeface="Menlo" panose="020B0609030804020204" pitchFamily="49" charset="0"/>
              </a:rPr>
              <a:t>[item2]=</a:t>
            </a:r>
            <a:r>
              <a:rPr lang="en-US" sz="1400" dirty="0">
                <a:solidFill>
                  <a:srgbClr val="272AD8"/>
                </a:solidFill>
                <a:latin typeface="Menlo" panose="020B0609030804020204" pitchFamily="49" charset="0"/>
              </a:rPr>
              <a:t>0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      }</a:t>
            </a:r>
            <a:r>
              <a:rPr lang="en-US" sz="140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dirty="0" err="1">
                <a:solidFill>
                  <a:srgbClr val="008400"/>
                </a:solidFill>
                <a:latin typeface="Menlo" panose="020B0609030804020204" pitchFamily="49" charset="0"/>
              </a:rPr>
              <a:t>endelse</a:t>
            </a:r>
            <a:endParaRPr lang="en-US" sz="1400" dirty="0">
              <a:solidFill>
                <a:srgbClr val="008400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 }</a:t>
            </a:r>
            <a:r>
              <a:rPr lang="en-US" sz="140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dirty="0" err="1">
                <a:solidFill>
                  <a:srgbClr val="008400"/>
                </a:solidFill>
                <a:latin typeface="Menlo" panose="020B0609030804020204" pitchFamily="49" charset="0"/>
              </a:rPr>
              <a:t>endif</a:t>
            </a:r>
            <a:endParaRPr lang="en-US" sz="1400" dirty="0"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 }</a:t>
            </a:r>
            <a:r>
              <a:rPr lang="en-US" sz="140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dirty="0" err="1">
                <a:solidFill>
                  <a:srgbClr val="008400"/>
                </a:solidFill>
                <a:latin typeface="Menlo" panose="020B0609030804020204" pitchFamily="49" charset="0"/>
              </a:rPr>
              <a:t>endfor</a:t>
            </a:r>
            <a:endParaRPr lang="en-US" sz="1400" dirty="0"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  }</a:t>
            </a:r>
            <a:r>
              <a:rPr lang="en-US" sz="140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dirty="0" err="1">
                <a:solidFill>
                  <a:srgbClr val="008400"/>
                </a:solidFill>
                <a:latin typeface="Menlo" panose="020B0609030804020204" pitchFamily="49" charset="0"/>
              </a:rPr>
              <a:t>endif</a:t>
            </a:r>
            <a:r>
              <a:rPr lang="en-US" sz="1400" dirty="0">
                <a:latin typeface="Menlo" panose="020B0609030804020204" pitchFamily="49" charset="0"/>
              </a:rPr>
              <a:t>  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}</a:t>
            </a:r>
            <a:r>
              <a:rPr lang="en-US" sz="1400" dirty="0">
                <a:solidFill>
                  <a:srgbClr val="008400"/>
                </a:solidFill>
                <a:latin typeface="Menlo" panose="020B0609030804020204" pitchFamily="49" charset="0"/>
              </a:rPr>
              <a:t>//</a:t>
            </a:r>
            <a:r>
              <a:rPr lang="en-US" sz="1400" dirty="0" err="1">
                <a:solidFill>
                  <a:srgbClr val="008400"/>
                </a:solidFill>
                <a:latin typeface="Menlo" panose="020B0609030804020204" pitchFamily="49" charset="0"/>
              </a:rPr>
              <a:t>endfor</a:t>
            </a:r>
            <a:endParaRPr lang="en-US" sz="1400" dirty="0">
              <a:solidFill>
                <a:srgbClr val="008400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 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return</a:t>
            </a:r>
            <a:r>
              <a:rPr lang="en-US" sz="1400" dirty="0">
                <a:latin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BA2DA2"/>
                </a:solidFill>
                <a:latin typeface="Menlo" panose="020B0609030804020204" pitchFamily="49" charset="0"/>
              </a:rPr>
              <a:t>NULL</a:t>
            </a:r>
            <a:r>
              <a:rPr lang="en-US" sz="1400" dirty="0">
                <a:latin typeface="Menlo" panose="020B0609030804020204" pitchFamily="49" charset="0"/>
              </a:rPr>
              <a:t>;</a:t>
            </a:r>
            <a:endParaRPr lang="en-US" sz="1400" dirty="0">
              <a:solidFill>
                <a:srgbClr val="BA2DA2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Menlo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1DE88-A1F5-6B46-9571-E120B2273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AE2AIM: Artificial Intelligence Methods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4821C35-D187-F445-9167-3C6B76B4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Descent Local Search</a:t>
            </a:r>
          </a:p>
        </p:txBody>
      </p:sp>
    </p:spTree>
    <p:extLst>
      <p:ext uri="{BB962C8B-B14F-4D97-AF65-F5344CB8AC3E}">
        <p14:creationId xmlns:p14="http://schemas.microsoft.com/office/powerpoint/2010/main" val="2947990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0" dirty="0"/>
              <a:t>Local Optimum: If all neighboring states are worse or the same. The algorithm will </a:t>
            </a:r>
            <a:r>
              <a:rPr lang="en-US" sz="2000" dirty="0"/>
              <a:t>halt even though the solution may be far from satisfactory</a:t>
            </a:r>
            <a:r>
              <a:rPr lang="en-US" sz="2000" b="0" dirty="0"/>
              <a:t>.</a:t>
            </a:r>
          </a:p>
          <a:p>
            <a:r>
              <a:rPr lang="en-US" sz="2000" b="0" dirty="0"/>
              <a:t>Plateau (neutral space/shoulder): All </a:t>
            </a:r>
            <a:r>
              <a:rPr lang="en-US" sz="2000" dirty="0"/>
              <a:t>neighboring states are the same as the current state</a:t>
            </a:r>
            <a:r>
              <a:rPr lang="en-US" sz="2000" b="0" dirty="0"/>
              <a:t>. In other words the evaluation function is essentially flat. The search will </a:t>
            </a:r>
            <a:r>
              <a:rPr lang="en-US" sz="2000" dirty="0"/>
              <a:t>conduct a random walk</a:t>
            </a:r>
            <a:r>
              <a:rPr lang="en-US" sz="2000" b="0" dirty="0"/>
              <a:t>.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Drawbacks of Hill Climbing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3240360" y="3789040"/>
            <a:ext cx="4572000" cy="2064645"/>
            <a:chOff x="2123728" y="4221088"/>
            <a:chExt cx="4572000" cy="2064645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123728" y="4221088"/>
              <a:ext cx="4572000" cy="20646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Freeform 18"/>
            <p:cNvSpPr/>
            <p:nvPr/>
          </p:nvSpPr>
          <p:spPr>
            <a:xfrm>
              <a:off x="3112790" y="5157192"/>
              <a:ext cx="174898" cy="590550"/>
            </a:xfrm>
            <a:custGeom>
              <a:avLst/>
              <a:gdLst>
                <a:gd name="connsiteX0" fmla="*/ 0 w 204788"/>
                <a:gd name="connsiteY0" fmla="*/ 304800 h 590550"/>
                <a:gd name="connsiteX1" fmla="*/ 171450 w 204788"/>
                <a:gd name="connsiteY1" fmla="*/ 47625 h 590550"/>
                <a:gd name="connsiteX2" fmla="*/ 200025 w 204788"/>
                <a:gd name="connsiteY2" fmla="*/ 590550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788" h="590550">
                  <a:moveTo>
                    <a:pt x="0" y="304800"/>
                  </a:moveTo>
                  <a:cubicBezTo>
                    <a:pt x="69056" y="152400"/>
                    <a:pt x="138113" y="0"/>
                    <a:pt x="171450" y="47625"/>
                  </a:cubicBezTo>
                  <a:cubicBezTo>
                    <a:pt x="204788" y="95250"/>
                    <a:pt x="202406" y="342900"/>
                    <a:pt x="200025" y="590550"/>
                  </a:cubicBezTo>
                </a:path>
              </a:pathLst>
            </a:custGeom>
            <a:ln w="19050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3286125" y="5543550"/>
              <a:ext cx="161925" cy="447675"/>
            </a:xfrm>
            <a:custGeom>
              <a:avLst/>
              <a:gdLst>
                <a:gd name="connsiteX0" fmla="*/ 0 w 161925"/>
                <a:gd name="connsiteY0" fmla="*/ 104775 h 447675"/>
                <a:gd name="connsiteX1" fmla="*/ 142875 w 161925"/>
                <a:gd name="connsiteY1" fmla="*/ 57150 h 447675"/>
                <a:gd name="connsiteX2" fmla="*/ 114300 w 161925"/>
                <a:gd name="connsiteY2" fmla="*/ 447675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925" h="447675">
                  <a:moveTo>
                    <a:pt x="0" y="104775"/>
                  </a:moveTo>
                  <a:cubicBezTo>
                    <a:pt x="61912" y="52387"/>
                    <a:pt x="123825" y="0"/>
                    <a:pt x="142875" y="57150"/>
                  </a:cubicBezTo>
                  <a:cubicBezTo>
                    <a:pt x="161925" y="114300"/>
                    <a:pt x="138112" y="280987"/>
                    <a:pt x="114300" y="447675"/>
                  </a:cubicBezTo>
                </a:path>
              </a:pathLst>
            </a:custGeom>
            <a:ln w="19050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3019425" y="4832350"/>
              <a:ext cx="2714625" cy="711200"/>
            </a:xfrm>
            <a:custGeom>
              <a:avLst/>
              <a:gdLst>
                <a:gd name="connsiteX0" fmla="*/ 0 w 2714625"/>
                <a:gd name="connsiteY0" fmla="*/ 558800 h 711200"/>
                <a:gd name="connsiteX1" fmla="*/ 1457325 w 2714625"/>
                <a:gd name="connsiteY1" fmla="*/ 25400 h 711200"/>
                <a:gd name="connsiteX2" fmla="*/ 2714625 w 2714625"/>
                <a:gd name="connsiteY2" fmla="*/ 711200 h 7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4625" h="711200">
                  <a:moveTo>
                    <a:pt x="0" y="558800"/>
                  </a:moveTo>
                  <a:cubicBezTo>
                    <a:pt x="502444" y="279400"/>
                    <a:pt x="1004888" y="0"/>
                    <a:pt x="1457325" y="25400"/>
                  </a:cubicBezTo>
                  <a:cubicBezTo>
                    <a:pt x="1909763" y="50800"/>
                    <a:pt x="2312194" y="381000"/>
                    <a:pt x="2714625" y="711200"/>
                  </a:cubicBezTo>
                </a:path>
              </a:pathLst>
            </a:custGeom>
            <a:ln w="19050">
              <a:solidFill>
                <a:srgbClr val="FF0000"/>
              </a:solidFill>
              <a:prstDash val="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3021732" y="4783435"/>
              <a:ext cx="1612751" cy="792088"/>
            </a:xfrm>
            <a:custGeom>
              <a:avLst/>
              <a:gdLst>
                <a:gd name="connsiteX0" fmla="*/ 0 w 2714625"/>
                <a:gd name="connsiteY0" fmla="*/ 558800 h 711200"/>
                <a:gd name="connsiteX1" fmla="*/ 1457325 w 2714625"/>
                <a:gd name="connsiteY1" fmla="*/ 25400 h 711200"/>
                <a:gd name="connsiteX2" fmla="*/ 2714625 w 2714625"/>
                <a:gd name="connsiteY2" fmla="*/ 711200 h 7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4625" h="711200">
                  <a:moveTo>
                    <a:pt x="0" y="558800"/>
                  </a:moveTo>
                  <a:cubicBezTo>
                    <a:pt x="502444" y="279400"/>
                    <a:pt x="1004888" y="0"/>
                    <a:pt x="1457325" y="25400"/>
                  </a:cubicBezTo>
                  <a:cubicBezTo>
                    <a:pt x="1909763" y="50800"/>
                    <a:pt x="2312194" y="381000"/>
                    <a:pt x="2714625" y="711200"/>
                  </a:cubicBezTo>
                </a:path>
              </a:pathLst>
            </a:custGeom>
            <a:ln w="19050">
              <a:solidFill>
                <a:srgbClr val="FF0000"/>
              </a:solidFill>
              <a:prstDash val="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403648" y="4221088"/>
            <a:ext cx="15121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exploitation</a:t>
            </a:r>
          </a:p>
          <a:p>
            <a:endParaRPr lang="en-GB" dirty="0"/>
          </a:p>
          <a:p>
            <a:r>
              <a:rPr lang="en-GB" dirty="0"/>
              <a:t>exploration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1331640" y="4581128"/>
            <a:ext cx="1512168" cy="0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331640" y="5157192"/>
            <a:ext cx="1512168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252FA3D-FEEB-3B48-8F18-915DDC4B0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6452" y="5300662"/>
            <a:ext cx="365646" cy="363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62A72B-B411-2644-992D-1B9A9CBB76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5020" y="5387568"/>
            <a:ext cx="396095" cy="39056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B4F7379-90D0-204D-B3C3-C4DE9D2C0E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871" y="5640536"/>
            <a:ext cx="396095" cy="39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36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err="1"/>
              <a:t>Metaheuristics</a:t>
            </a:r>
            <a:r>
              <a:rPr lang="en-US" dirty="0"/>
              <a:t> are solution methods that orchestrate an </a:t>
            </a:r>
            <a:r>
              <a:rPr lang="en-US" dirty="0">
                <a:solidFill>
                  <a:srgbClr val="0000FF"/>
                </a:solidFill>
              </a:rPr>
              <a:t>interaction</a:t>
            </a:r>
            <a:r>
              <a:rPr lang="en-US" dirty="0"/>
              <a:t> between </a:t>
            </a:r>
            <a:r>
              <a:rPr lang="en-US" dirty="0">
                <a:solidFill>
                  <a:srgbClr val="0000FF"/>
                </a:solidFill>
              </a:rPr>
              <a:t>local improvement procedures</a:t>
            </a:r>
            <a:r>
              <a:rPr lang="en-US" dirty="0"/>
              <a:t> and </a:t>
            </a:r>
            <a:r>
              <a:rPr lang="en-US" dirty="0">
                <a:solidFill>
                  <a:srgbClr val="0000FF"/>
                </a:solidFill>
              </a:rPr>
              <a:t>higher level strategies</a:t>
            </a:r>
            <a:r>
              <a:rPr lang="en-US" dirty="0"/>
              <a:t> to create a process capable of </a:t>
            </a:r>
            <a:r>
              <a:rPr lang="en-US" dirty="0">
                <a:solidFill>
                  <a:srgbClr val="0000FF"/>
                </a:solidFill>
              </a:rPr>
              <a:t>escaping from local optima</a:t>
            </a:r>
            <a:r>
              <a:rPr lang="en-US" dirty="0"/>
              <a:t> and performing a robust search of a solution space”</a:t>
            </a:r>
          </a:p>
          <a:p>
            <a:pPr marL="457200" lvl="1" indent="0">
              <a:buNone/>
            </a:pPr>
            <a:endParaRPr lang="en-US" sz="1800" dirty="0">
              <a:solidFill>
                <a:srgbClr val="323296"/>
              </a:solidFill>
            </a:endParaRPr>
          </a:p>
          <a:p>
            <a:pPr marL="457200" lvl="1" indent="0">
              <a:buNone/>
            </a:pPr>
            <a:r>
              <a:rPr lang="en-US" sz="2000" dirty="0">
                <a:solidFill>
                  <a:srgbClr val="323296"/>
                </a:solidFill>
              </a:rPr>
              <a:t>Glover and </a:t>
            </a:r>
            <a:r>
              <a:rPr lang="en-US" sz="2000" dirty="0" err="1">
                <a:solidFill>
                  <a:srgbClr val="323296"/>
                </a:solidFill>
              </a:rPr>
              <a:t>Kochenberger</a:t>
            </a:r>
            <a:r>
              <a:rPr lang="en-US" sz="2000" dirty="0">
                <a:solidFill>
                  <a:srgbClr val="323296"/>
                </a:solidFill>
              </a:rPr>
              <a:t> 2003. Handbook of </a:t>
            </a:r>
            <a:r>
              <a:rPr lang="en-US" sz="2000" dirty="0" err="1">
                <a:solidFill>
                  <a:srgbClr val="323296"/>
                </a:solidFill>
              </a:rPr>
              <a:t>Metaheuristics</a:t>
            </a:r>
            <a:r>
              <a:rPr lang="en-US" sz="2000" dirty="0">
                <a:solidFill>
                  <a:srgbClr val="323296"/>
                </a:solidFill>
              </a:rPr>
              <a:t>, Kluwer. </a:t>
            </a:r>
            <a:r>
              <a:rPr lang="en-US" sz="1800" dirty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Meta-heuristics</a:t>
            </a:r>
          </a:p>
        </p:txBody>
      </p:sp>
    </p:spTree>
    <p:extLst>
      <p:ext uri="{BB962C8B-B14F-4D97-AF65-F5344CB8AC3E}">
        <p14:creationId xmlns:p14="http://schemas.microsoft.com/office/powerpoint/2010/main" val="251178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AE2AIM: Artificial Intelligence Methods 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Metaheuristics</a:t>
            </a:r>
            <a:r>
              <a:rPr lang="en-US" dirty="0"/>
              <a:t> Family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958" y="893239"/>
            <a:ext cx="5862083" cy="538753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BBF5C2-6F8B-DB40-BE98-28068A5E9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3661D5-87BF-45CA-972D-85C1C12738FE}" type="slidenum">
              <a:rPr lang="en-GB" altLang="zh-CN" smtClean="0"/>
              <a:pPr>
                <a:defRPr/>
              </a:pPr>
              <a:t>8</a:t>
            </a:fld>
            <a:endParaRPr lang="en-GB" altLang="zh-CN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DDC2EE0-8B52-6745-B977-A8E2008977E1}"/>
              </a:ext>
            </a:extLst>
          </p:cNvPr>
          <p:cNvSpPr/>
          <p:nvPr/>
        </p:nvSpPr>
        <p:spPr>
          <a:xfrm>
            <a:off x="4427984" y="4293096"/>
            <a:ext cx="864096" cy="50405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CN" dirty="0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7DEB74-BB6F-1343-A648-4611EB28F6C1}"/>
              </a:ext>
            </a:extLst>
          </p:cNvPr>
          <p:cNvSpPr/>
          <p:nvPr/>
        </p:nvSpPr>
        <p:spPr>
          <a:xfrm>
            <a:off x="2237772" y="4725144"/>
            <a:ext cx="1110091" cy="3600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CN" dirty="0">
              <a:solidFill>
                <a:schemeClr val="tx1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4C101AC-7E1A-774F-BDDB-37BCB218518B}"/>
              </a:ext>
            </a:extLst>
          </p:cNvPr>
          <p:cNvSpPr/>
          <p:nvPr/>
        </p:nvSpPr>
        <p:spPr>
          <a:xfrm>
            <a:off x="3497913" y="5517232"/>
            <a:ext cx="1866175" cy="3600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CN" dirty="0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9EE0498-3AE0-3E45-91D9-8EDE66257F6C}"/>
              </a:ext>
            </a:extLst>
          </p:cNvPr>
          <p:cNvSpPr/>
          <p:nvPr/>
        </p:nvSpPr>
        <p:spPr>
          <a:xfrm>
            <a:off x="2279808" y="2269132"/>
            <a:ext cx="1218106" cy="2957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CN" dirty="0">
              <a:solidFill>
                <a:schemeClr val="tx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BD51A9C-6FC1-A04B-A2F7-189F7F393513}"/>
              </a:ext>
            </a:extLst>
          </p:cNvPr>
          <p:cNvSpPr/>
          <p:nvPr/>
        </p:nvSpPr>
        <p:spPr>
          <a:xfrm>
            <a:off x="4306961" y="2852936"/>
            <a:ext cx="1489175" cy="50405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CN" dirty="0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8C58B74-4DC8-4B40-9DFA-C387D9D847C4}"/>
              </a:ext>
            </a:extLst>
          </p:cNvPr>
          <p:cNvSpPr/>
          <p:nvPr/>
        </p:nvSpPr>
        <p:spPr>
          <a:xfrm>
            <a:off x="4427984" y="2292352"/>
            <a:ext cx="1218106" cy="50405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87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787710-5097-3740-A5AC-D74C010FD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N" dirty="0"/>
          </a:p>
          <a:p>
            <a:pPr marL="0" indent="0">
              <a:buNone/>
            </a:pPr>
            <a:endParaRPr lang="en-CN" dirty="0"/>
          </a:p>
          <a:p>
            <a:pPr marL="0" indent="0">
              <a:buNone/>
            </a:pPr>
            <a:endParaRPr lang="en-CN" dirty="0"/>
          </a:p>
          <a:p>
            <a:pPr marL="0" indent="0">
              <a:buNone/>
            </a:pPr>
            <a:endParaRPr lang="en-CN" dirty="0"/>
          </a:p>
          <a:p>
            <a:pPr marL="0" indent="0" algn="ctr">
              <a:buNone/>
            </a:pPr>
            <a:r>
              <a:rPr lang="en-CN" dirty="0"/>
              <a:t>Simulated Annealing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136437-5036-6442-AA40-C2BAA8AFF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AE2AIM: Artificial Intelligence Methods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796DE43-35CA-C847-9D6D-372681BCE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06950353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8322</TotalTime>
  <Words>2760</Words>
  <Application>Microsoft Office PowerPoint</Application>
  <PresentationFormat>On-screen Show (4:3)</PresentationFormat>
  <Paragraphs>322</Paragraphs>
  <Slides>32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4" baseType="lpstr">
      <vt:lpstr>Menlo</vt:lpstr>
      <vt:lpstr>宋体</vt:lpstr>
      <vt:lpstr>Arial</vt:lpstr>
      <vt:lpstr>Cambria Math</vt:lpstr>
      <vt:lpstr>Helvetica</vt:lpstr>
      <vt:lpstr>Symbol</vt:lpstr>
      <vt:lpstr>Times</vt:lpstr>
      <vt:lpstr>Times New Roman</vt:lpstr>
      <vt:lpstr>Verdana</vt:lpstr>
      <vt:lpstr>Default Design</vt:lpstr>
      <vt:lpstr>Document</vt:lpstr>
      <vt:lpstr>Worksheet</vt:lpstr>
      <vt:lpstr>PowerPoint Presentation</vt:lpstr>
      <vt:lpstr>Previous lecture</vt:lpstr>
      <vt:lpstr>In this lecture</vt:lpstr>
      <vt:lpstr>Local Search for Knapsack Problem</vt:lpstr>
      <vt:lpstr>First Descent Local Search</vt:lpstr>
      <vt:lpstr>Drawbacks of Hill Climbing</vt:lpstr>
      <vt:lpstr>Meta-heuristics</vt:lpstr>
      <vt:lpstr>Metaheuristics Family </vt:lpstr>
      <vt:lpstr>PowerPoint Presentation</vt:lpstr>
      <vt:lpstr>Metal Material Annealing</vt:lpstr>
      <vt:lpstr>Simulated Annealing</vt:lpstr>
      <vt:lpstr>Simulated Annealing Analogy</vt:lpstr>
      <vt:lpstr>SA v.s. Local Search</vt:lpstr>
      <vt:lpstr>SA Algorithm (for minimizing)</vt:lpstr>
      <vt:lpstr>Simulated Annealing</vt:lpstr>
      <vt:lpstr>Simulated Annealing</vt:lpstr>
      <vt:lpstr>SA Cooling Schedule</vt:lpstr>
      <vt:lpstr>SA Cooling Schedule</vt:lpstr>
      <vt:lpstr>SA Cooling Schedule</vt:lpstr>
      <vt:lpstr>SA Cooling Schedule</vt:lpstr>
      <vt:lpstr>SA Cooling Schedule</vt:lpstr>
      <vt:lpstr>SA Cooling Schedule - nrep</vt:lpstr>
      <vt:lpstr>SA Modifications - Cooling</vt:lpstr>
      <vt:lpstr>SA Modifications - Cooling</vt:lpstr>
      <vt:lpstr>SA Modifications - Cooling</vt:lpstr>
      <vt:lpstr>SA Modifications - Cooling</vt:lpstr>
      <vt:lpstr>SA Modifications - Cooling</vt:lpstr>
      <vt:lpstr>SA Modifications - Reheating</vt:lpstr>
      <vt:lpstr>SA Modifications – Multiple Neighbourhoods</vt:lpstr>
      <vt:lpstr>SA Playground</vt:lpstr>
      <vt:lpstr>Exploitation vs. Exploration in SA</vt:lpstr>
      <vt:lpstr>Next lecture</vt:lpstr>
    </vt:vector>
  </TitlesOfParts>
  <Company>CSiT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--</dc:creator>
  <cp:lastModifiedBy>Xinan Chen</cp:lastModifiedBy>
  <cp:revision>638</cp:revision>
  <dcterms:created xsi:type="dcterms:W3CDTF">2005-12-08T16:59:15Z</dcterms:created>
  <dcterms:modified xsi:type="dcterms:W3CDTF">2025-03-03T03:12:45Z</dcterms:modified>
</cp:coreProperties>
</file>

<file path=docProps/thumbnail.jpeg>
</file>